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orient="horz" pos="303">
          <p15:clr>
            <a:srgbClr val="A4A3A4"/>
          </p15:clr>
        </p15:guide>
        <p15:guide id="3" pos="5465">
          <p15:clr>
            <a:srgbClr val="A4A3A4"/>
          </p15:clr>
        </p15:guide>
        <p15:guide id="4" pos="317">
          <p15:clr>
            <a:srgbClr val="A4A3A4"/>
          </p15:clr>
        </p15:guide>
        <p15:guide id="5" pos="2767">
          <p15:clr>
            <a:srgbClr val="A4A3A4"/>
          </p15:clr>
        </p15:guide>
        <p15:guide id="6" pos="3107">
          <p15:clr>
            <a:srgbClr val="A4A3A4"/>
          </p15:clr>
        </p15:guide>
        <p15:guide id="7" orient="horz" pos="575">
          <p15:clr>
            <a:srgbClr val="A4A3A4"/>
          </p15:clr>
        </p15:guide>
        <p15:guide id="8" pos="431">
          <p15:clr>
            <a:srgbClr val="A4A3A4"/>
          </p15:clr>
        </p15:guide>
        <p15:guide id="9" orient="horz" pos="1029">
          <p15:clr>
            <a:srgbClr val="A4A3A4"/>
          </p15:clr>
        </p15:guide>
        <p15:guide id="10" pos="635">
          <p15:clr>
            <a:srgbClr val="A4A3A4"/>
          </p15:clr>
        </p15:guide>
        <p15:guide id="11" pos="2993">
          <p15:clr>
            <a:srgbClr val="A4A3A4"/>
          </p15:clr>
        </p15:guide>
        <p15:guide id="12" orient="horz" pos="3070">
          <p15:clr>
            <a:srgbClr val="A4A3A4"/>
          </p15:clr>
        </p15:guide>
        <p15:guide id="13" pos="1973">
          <p15:clr>
            <a:srgbClr val="A4A3A4"/>
          </p15:clr>
        </p15:guide>
        <p15:guide id="14" pos="2880">
          <p15:clr>
            <a:srgbClr val="A4A3A4"/>
          </p15:clr>
        </p15:guide>
        <p15:guide id="15" orient="horz" pos="734">
          <p15:clr>
            <a:srgbClr val="A4A3A4"/>
          </p15:clr>
        </p15:guide>
        <p15:guide id="16" orient="horz" pos="2798">
          <p15:clr>
            <a:srgbClr val="A4A3A4"/>
          </p15:clr>
        </p15:guide>
        <p15:guide id="17" orient="horz" pos="1256">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38" roundtripDataSignature="AMtx7mhe2Ia0XKrbnMTo0mkZv665HCav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9DAF2F-6974-4FF5-89E1-7021AFB7E65B}">
  <a:tblStyle styleId="{1F9DAF2F-6974-4FF5-89E1-7021AFB7E65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303" orient="horz"/>
        <p:guide pos="5465"/>
        <p:guide pos="317"/>
        <p:guide pos="2767"/>
        <p:guide pos="3107"/>
        <p:guide pos="575" orient="horz"/>
        <p:guide pos="431"/>
        <p:guide pos="1029" orient="horz"/>
        <p:guide pos="635"/>
        <p:guide pos="2993"/>
        <p:guide pos="3070" orient="horz"/>
        <p:guide pos="1973"/>
        <p:guide pos="2880"/>
        <p:guide pos="734" orient="horz"/>
        <p:guide pos="2798" orient="horz"/>
        <p:guide pos="1256"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 name="Google Shape;2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9" name="Google Shape;2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47" name="Google Shape;14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600">
                <a:solidFill>
                  <a:srgbClr val="262626"/>
                </a:solidFill>
              </a:rPr>
              <a:t>Cárdenas, Adriana. </a:t>
            </a:r>
            <a:r>
              <a:rPr i="1" lang="es-ES" sz="1600">
                <a:solidFill>
                  <a:srgbClr val="262626"/>
                </a:solidFill>
              </a:rPr>
              <a:t>11 características de un ciudadano activo. </a:t>
            </a:r>
            <a:r>
              <a:rPr lang="es-ES" sz="1600">
                <a:solidFill>
                  <a:srgbClr val="262626"/>
                </a:solidFill>
              </a:rPr>
              <a:t>En: https://bit.ly/3vWGXJS. Consultado: junio, 2021.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55" name="Google Shape;15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ES" sz="1600">
                <a:solidFill>
                  <a:srgbClr val="262626"/>
                </a:solidFill>
              </a:rPr>
              <a:t>Cárdenas, Adriana. </a:t>
            </a:r>
            <a:r>
              <a:rPr i="1" lang="es-ES" sz="1600">
                <a:solidFill>
                  <a:srgbClr val="262626"/>
                </a:solidFill>
              </a:rPr>
              <a:t>11 características de un ciudadano activo. </a:t>
            </a:r>
            <a:r>
              <a:rPr lang="es-ES" sz="1600">
                <a:solidFill>
                  <a:srgbClr val="262626"/>
                </a:solidFill>
              </a:rPr>
              <a:t>En: https://bit.ly/3vWGXJS. Consultado: junio, 2021.</a:t>
            </a:r>
            <a:endParaRPr sz="1600">
              <a:latin typeface="Arial"/>
              <a:ea typeface="Arial"/>
              <a:cs typeface="Arial"/>
              <a:sym typeface="Arial"/>
            </a:endParaRPr>
          </a:p>
        </p:txBody>
      </p:sp>
      <p:sp>
        <p:nvSpPr>
          <p:cNvPr id="162" name="Google Shape;162;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ES" sz="1600">
                <a:solidFill>
                  <a:srgbClr val="262626"/>
                </a:solidFill>
              </a:rPr>
              <a:t>Cárdenas, Adriana. </a:t>
            </a:r>
            <a:r>
              <a:rPr i="1" lang="es-ES" sz="1600">
                <a:solidFill>
                  <a:srgbClr val="262626"/>
                </a:solidFill>
              </a:rPr>
              <a:t>11 características de un ciudadano activo. </a:t>
            </a:r>
            <a:r>
              <a:rPr lang="es-ES" sz="1600">
                <a:solidFill>
                  <a:srgbClr val="262626"/>
                </a:solidFill>
              </a:rPr>
              <a:t>En: https://bit.ly/3vWGXJS. Consultado: junio, 2021.</a:t>
            </a:r>
            <a:endParaRPr sz="1600">
              <a:latin typeface="Arial"/>
              <a:ea typeface="Arial"/>
              <a:cs typeface="Arial"/>
              <a:sym typeface="Arial"/>
            </a:endParaRPr>
          </a:p>
        </p:txBody>
      </p:sp>
      <p:sp>
        <p:nvSpPr>
          <p:cNvPr id="196" name="Google Shape;196;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Font typeface="Calibri"/>
              <a:buNone/>
            </a:pPr>
            <a:r>
              <a:rPr lang="es-ES" sz="1600">
                <a:latin typeface="Calibri"/>
                <a:ea typeface="Calibri"/>
                <a:cs typeface="Calibri"/>
                <a:sym typeface="Calibri"/>
              </a:rPr>
              <a:t>En este video, el periodista Antonio Rubio nos ofrece una serie de reflexiones puntuales para que seamos mejores ciudadanos, sobre todo ciudadanos activos en nuestra sociedad. </a:t>
            </a:r>
            <a:endParaRPr/>
          </a:p>
        </p:txBody>
      </p:sp>
      <p:sp>
        <p:nvSpPr>
          <p:cNvPr id="230" name="Google Shape;230;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43" name="Google Shape;24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rPr>
              <a:t>Milbrath, Lester W. </a:t>
            </a:r>
            <a:r>
              <a:rPr i="1" lang="es-ES" sz="1600">
                <a:solidFill>
                  <a:srgbClr val="262626"/>
                </a:solidFill>
              </a:rPr>
              <a:t>Political participation. How and why do people get involved in politics? </a:t>
            </a:r>
            <a:r>
              <a:rPr lang="es-ES" sz="1600">
                <a:solidFill>
                  <a:srgbClr val="262626"/>
                </a:solidFill>
              </a:rPr>
              <a:t>Chicago, 1965.</a:t>
            </a:r>
            <a:endParaRPr sz="1600">
              <a:solidFill>
                <a:srgbClr val="262626"/>
              </a:solidFill>
            </a:endParaRPr>
          </a:p>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rPr>
              <a:t>Uhlaner, Carole Jean. "Political participation, rational actors, and rationality: a new approach". En: </a:t>
            </a:r>
            <a:r>
              <a:rPr i="1" lang="es-ES" sz="1600">
                <a:solidFill>
                  <a:srgbClr val="262626"/>
                </a:solidFill>
              </a:rPr>
              <a:t>Political Psychology</a:t>
            </a:r>
            <a:r>
              <a:rPr lang="es-ES" sz="1600">
                <a:solidFill>
                  <a:srgbClr val="262626"/>
                </a:solidFill>
              </a:rPr>
              <a:t>, N° 7. New Jersey, 1986.</a:t>
            </a:r>
            <a:endParaRPr sz="1600">
              <a:solidFill>
                <a:srgbClr val="262626"/>
              </a:solidFill>
            </a:endParaRPr>
          </a:p>
          <a:p>
            <a:pPr indent="0" lvl="0" marL="0" rtl="0" algn="l">
              <a:lnSpc>
                <a:spcPct val="100000"/>
              </a:lnSpc>
              <a:spcBef>
                <a:spcPts val="0"/>
              </a:spcBef>
              <a:spcAft>
                <a:spcPts val="0"/>
              </a:spcAft>
              <a:buSzPts val="1400"/>
              <a:buNone/>
            </a:pPr>
            <a:r>
              <a:t/>
            </a:r>
            <a:endParaRPr/>
          </a:p>
        </p:txBody>
      </p:sp>
      <p:sp>
        <p:nvSpPr>
          <p:cNvPr id="251" name="Google Shape;25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600">
                <a:solidFill>
                  <a:srgbClr val="262626"/>
                </a:solidFill>
              </a:rPr>
              <a:t>Delfino, Gisela y Elena Zubieta. "Participación política: concepto y modalidades“. En: </a:t>
            </a:r>
            <a:r>
              <a:rPr i="1" lang="es-ES" sz="1600">
                <a:solidFill>
                  <a:srgbClr val="262626"/>
                </a:solidFill>
              </a:rPr>
              <a:t>Anuario de Investigaciones</a:t>
            </a:r>
            <a:r>
              <a:rPr lang="es-ES" sz="1600">
                <a:solidFill>
                  <a:srgbClr val="262626"/>
                </a:solidFill>
              </a:rPr>
              <a:t>, vol. XVII. Buenos Aires, 2010.</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60" name="Google Shape;260;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rPr>
              <a:t>Uhlaner, Carole Jean. "Political participation, rational actors, and rationality: a new approach". En: </a:t>
            </a:r>
            <a:r>
              <a:rPr i="1" lang="es-ES" sz="1600">
                <a:solidFill>
                  <a:srgbClr val="262626"/>
                </a:solidFill>
              </a:rPr>
              <a:t>Political Psychology</a:t>
            </a:r>
            <a:r>
              <a:rPr lang="es-ES" sz="1600">
                <a:solidFill>
                  <a:srgbClr val="262626"/>
                </a:solidFill>
              </a:rPr>
              <a:t>, N° 7. New Jersey, 1986.</a:t>
            </a:r>
            <a:endParaRPr sz="16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69" name="Google Shape;269;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Font typeface="Calibri"/>
              <a:buNone/>
            </a:pPr>
            <a:r>
              <a:rPr lang="es-ES" sz="1600">
                <a:latin typeface="Calibri"/>
                <a:ea typeface="Calibri"/>
                <a:cs typeface="Calibri"/>
                <a:sym typeface="Calibri"/>
              </a:rPr>
              <a:t>En este video, France Press nos presenta una mirada sobre la participación política y democrática de los chilenos en octubre de 2019. El estallido social protestó contra los mismos cimientos de la sociedad chilena. Como resultado, en mayo de 2021, los chilenos eligieron a los miembros de la Convención Constituyente, que le dará una nueva constitución a Chile. ¿Es necesario llegar a estas situaciones para mejorar socialmente a un país? ¿Qué debemos hacer para que no lleguemos a esta situación en Perú?</a:t>
            </a:r>
            <a:endParaRPr/>
          </a:p>
        </p:txBody>
      </p:sp>
      <p:sp>
        <p:nvSpPr>
          <p:cNvPr id="279" name="Google Shape;279;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 name="Google Shape;56;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92" name="Google Shape;292;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600">
                <a:solidFill>
                  <a:srgbClr val="262626"/>
                </a:solidFill>
              </a:rPr>
              <a:t>Desco-Cad. </a:t>
            </a:r>
            <a:r>
              <a:rPr i="1" lang="es-ES" sz="1600">
                <a:solidFill>
                  <a:srgbClr val="262626"/>
                </a:solidFill>
              </a:rPr>
              <a:t>Vigilancia social. </a:t>
            </a:r>
            <a:r>
              <a:rPr lang="es-ES" sz="1600">
                <a:solidFill>
                  <a:srgbClr val="262626"/>
                </a:solidFill>
              </a:rPr>
              <a:t>Lima, 2003. Cecasem. </a:t>
            </a:r>
            <a:r>
              <a:rPr i="1" lang="es-ES" sz="1600">
                <a:solidFill>
                  <a:srgbClr val="262626"/>
                </a:solidFill>
              </a:rPr>
              <a:t>Vigilancia Social. L</a:t>
            </a:r>
            <a:r>
              <a:rPr lang="es-ES" sz="1600">
                <a:solidFill>
                  <a:srgbClr val="262626"/>
                </a:solidFill>
              </a:rPr>
              <a:t>a Paz, 2014.</a:t>
            </a:r>
            <a:endParaRPr/>
          </a:p>
          <a:p>
            <a:pPr indent="0" lvl="0" marL="11725" rtl="0" algn="l">
              <a:lnSpc>
                <a:spcPct val="100000"/>
              </a:lnSpc>
              <a:spcBef>
                <a:spcPts val="0"/>
              </a:spcBef>
              <a:spcAft>
                <a:spcPts val="0"/>
              </a:spcAft>
              <a:buSzPts val="1400"/>
              <a:buNone/>
            </a:pPr>
            <a:r>
              <a:t/>
            </a:r>
            <a:endParaRPr sz="1200">
              <a:solidFill>
                <a:srgbClr val="262626"/>
              </a:solidFill>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00" name="Google Shape;300;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200"/>
              <a:buFont typeface="Calibri"/>
              <a:buNone/>
            </a:pPr>
            <a:r>
              <a:rPr lang="es-ES" sz="1200">
                <a:solidFill>
                  <a:srgbClr val="262626"/>
                </a:solidFill>
              </a:rPr>
              <a:t>Cecasem. </a:t>
            </a:r>
            <a:r>
              <a:rPr i="1" lang="es-ES" sz="1200">
                <a:solidFill>
                  <a:srgbClr val="262626"/>
                </a:solidFill>
              </a:rPr>
              <a:t>Vigilancia Social. L</a:t>
            </a:r>
            <a:r>
              <a:rPr lang="es-ES" sz="1200">
                <a:solidFill>
                  <a:srgbClr val="262626"/>
                </a:solidFill>
              </a:rPr>
              <a:t>a Paz, 2014.</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09" name="Google Shape;309;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600">
                <a:solidFill>
                  <a:srgbClr val="262626"/>
                </a:solidFill>
              </a:rPr>
              <a:t>Muñoz, Hugo Alfonso. </a:t>
            </a:r>
            <a:r>
              <a:rPr i="1" lang="es-ES" sz="1600">
                <a:solidFill>
                  <a:srgbClr val="262626"/>
                </a:solidFill>
              </a:rPr>
              <a:t>Control político. </a:t>
            </a:r>
            <a:r>
              <a:rPr lang="es-ES" sz="1600">
                <a:solidFill>
                  <a:srgbClr val="262626"/>
                </a:solidFill>
              </a:rPr>
              <a:t>En: https://bit.ly/3gSThGS. Lima, sin fecha.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18" name="Google Shape;318;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25" name="Google Shape;325;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Font typeface="Calibri"/>
              <a:buNone/>
            </a:pPr>
            <a:r>
              <a:rPr lang="es-ES" sz="1600">
                <a:latin typeface="Calibri"/>
                <a:ea typeface="Calibri"/>
                <a:cs typeface="Calibri"/>
                <a:sym typeface="Calibri"/>
              </a:rPr>
              <a:t>En este video del Ministerio de Salud del Perú podrás aprender sobre la importancia de la vigilancia comunitaria para los infantes de nuestro país. ¿Cuáles fueron los resultados positivos de dicha vigilancia?</a:t>
            </a:r>
            <a:endParaRPr/>
          </a:p>
        </p:txBody>
      </p:sp>
      <p:sp>
        <p:nvSpPr>
          <p:cNvPr id="334" name="Google Shape;334;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56" name="Google Shape;356;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78" name="Google Shape;378;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67" name="Google Shape;6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93" name="Google Shape;393;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79" name="Google Shape;7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600">
                <a:solidFill>
                  <a:srgbClr val="262626"/>
                </a:solidFill>
              </a:rPr>
              <a:t>Peralta Duque, Beatriz. “La forma en que se ejerce la ciudadanía en la democracia colombiana“. En: </a:t>
            </a:r>
            <a:r>
              <a:rPr i="1" lang="es-ES" sz="1600">
                <a:solidFill>
                  <a:srgbClr val="262626"/>
                </a:solidFill>
              </a:rPr>
              <a:t>Revista Eleuthera</a:t>
            </a:r>
            <a:r>
              <a:rPr lang="es-ES" sz="1600">
                <a:solidFill>
                  <a:srgbClr val="262626"/>
                </a:solidFill>
              </a:rPr>
              <a:t>, vol. 4. Caldas, 2010.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87" name="Google Shape;8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600">
                <a:solidFill>
                  <a:srgbClr val="262626"/>
                </a:solidFill>
                <a:latin typeface="Calibri"/>
                <a:ea typeface="Calibri"/>
                <a:cs typeface="Calibri"/>
                <a:sym typeface="Calibri"/>
              </a:rPr>
              <a:t>Serrano, Claudia. </a:t>
            </a:r>
            <a:r>
              <a:rPr i="1" lang="es-ES" sz="1600">
                <a:solidFill>
                  <a:srgbClr val="262626"/>
                </a:solidFill>
                <a:latin typeface="Calibri"/>
                <a:ea typeface="Calibri"/>
                <a:cs typeface="Calibri"/>
                <a:sym typeface="Calibri"/>
              </a:rPr>
              <a:t>Participación social y ciudadanía. Un debate del Chile contemporáneo. </a:t>
            </a:r>
            <a:r>
              <a:rPr lang="es-ES" sz="1600">
                <a:solidFill>
                  <a:srgbClr val="262626"/>
                </a:solidFill>
                <a:latin typeface="Calibri"/>
                <a:ea typeface="Calibri"/>
                <a:cs typeface="Calibri"/>
                <a:sym typeface="Calibri"/>
              </a:rPr>
              <a:t>Santiago, 1998. </a:t>
            </a:r>
            <a:endParaRPr/>
          </a:p>
          <a:p>
            <a:pPr indent="0" lvl="0" marL="0" marR="0" rtl="0" algn="l">
              <a:lnSpc>
                <a:spcPct val="100000"/>
              </a:lnSpc>
              <a:spcBef>
                <a:spcPts val="0"/>
              </a:spcBef>
              <a:spcAft>
                <a:spcPts val="0"/>
              </a:spcAft>
              <a:buClr>
                <a:schemeClr val="dk1"/>
              </a:buClr>
              <a:buSzPts val="1600"/>
              <a:buFont typeface="Calibri"/>
              <a:buNone/>
            </a:pPr>
            <a:r>
              <a:rPr lang="es-ES" sz="1600">
                <a:latin typeface="Calibri"/>
                <a:ea typeface="Calibri"/>
                <a:cs typeface="Calibri"/>
                <a:sym typeface="Calibri"/>
              </a:rPr>
              <a:t>Autor de la imagen: Marc Schlumpf, www.icarus-design.ch</a:t>
            </a:r>
            <a:endParaRPr/>
          </a:p>
        </p:txBody>
      </p:sp>
      <p:sp>
        <p:nvSpPr>
          <p:cNvPr id="96" name="Google Shape;9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rPr>
              <a:t>Serrano, Claudia. </a:t>
            </a:r>
            <a:r>
              <a:rPr i="1" lang="es-ES" sz="1600">
                <a:solidFill>
                  <a:srgbClr val="262626"/>
                </a:solidFill>
              </a:rPr>
              <a:t>Participación social y ciudadanía. Un debate del Chile contemporáneo. </a:t>
            </a:r>
            <a:r>
              <a:rPr lang="es-ES" sz="1600">
                <a:solidFill>
                  <a:srgbClr val="262626"/>
                </a:solidFill>
              </a:rPr>
              <a:t>Santiago, 1998.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16" name="Google Shape;11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latin typeface="Calibri"/>
                <a:ea typeface="Calibri"/>
                <a:cs typeface="Calibri"/>
                <a:sym typeface="Calibri"/>
              </a:rPr>
              <a:t>Serrano, Claudia. </a:t>
            </a:r>
            <a:r>
              <a:rPr i="1" lang="es-ES" sz="1600">
                <a:solidFill>
                  <a:srgbClr val="262626"/>
                </a:solidFill>
                <a:latin typeface="Calibri"/>
                <a:ea typeface="Calibri"/>
                <a:cs typeface="Calibri"/>
                <a:sym typeface="Calibri"/>
              </a:rPr>
              <a:t>Participación social y ciudadanía. Un debate del Chile contemporáneo. </a:t>
            </a:r>
            <a:r>
              <a:rPr lang="es-ES" sz="1600">
                <a:solidFill>
                  <a:srgbClr val="262626"/>
                </a:solidFill>
                <a:latin typeface="Calibri"/>
                <a:ea typeface="Calibri"/>
                <a:cs typeface="Calibri"/>
                <a:sym typeface="Calibri"/>
              </a:rPr>
              <a:t>Santiago, 1998. </a:t>
            </a:r>
            <a:endParaRPr sz="16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125" name="Google Shape;12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Font typeface="Calibri"/>
              <a:buNone/>
            </a:pPr>
            <a:r>
              <a:rPr lang="es-ES" sz="1600">
                <a:latin typeface="Calibri"/>
                <a:ea typeface="Calibri"/>
                <a:cs typeface="Calibri"/>
                <a:sym typeface="Calibri"/>
              </a:rPr>
              <a:t>En este breve video de la Fundación Konrad Adenauer, podrás apreciar cómo algunos jóvenes entienden el ejercicio de su ciudadanía.</a:t>
            </a:r>
            <a:endParaRPr/>
          </a:p>
        </p:txBody>
      </p:sp>
      <p:sp>
        <p:nvSpPr>
          <p:cNvPr id="134" name="Google Shape;13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34"/>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pic>
        <p:nvPicPr>
          <p:cNvPr id="16" name="Google Shape;16;p34"/>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17" name="Google Shape;17;p34"/>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ÉTICA PROFESIONAL  •  SESIÓN 12</a:t>
            </a:r>
            <a:endParaRPr b="0" i="0" sz="800"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19" name="Shape 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20" name="Shape 2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p:cSld name="2_Título y objetos">
    <p:spTree>
      <p:nvGrpSpPr>
        <p:cNvPr id="2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22" name="Shape 22"/>
        <p:cNvGrpSpPr/>
        <p:nvPr/>
      </p:nvGrpSpPr>
      <p:grpSpPr>
        <a:xfrm>
          <a:off x="0" y="0"/>
          <a:ext cx="0" cy="0"/>
          <a:chOff x="0" y="0"/>
          <a:chExt cx="0" cy="0"/>
        </a:xfrm>
      </p:grpSpPr>
      <p:sp>
        <p:nvSpPr>
          <p:cNvPr id="23" name="Google Shape;23;p39"/>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pic>
        <p:nvPicPr>
          <p:cNvPr id="24" name="Google Shape;24;p39"/>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25" name="Google Shape;25;p39"/>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ÉTICA PROFESIONAL  •  SESIÓN 12</a:t>
            </a:r>
            <a:endParaRPr b="0" i="0" sz="800" u="none" cap="none" strike="noStrike">
              <a:solidFill>
                <a:srgbClr val="7F7F7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11" name="Google Shape;11;p32"/>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ÉTICA PROFESIONAL  •  SESIÓN 12</a:t>
            </a:r>
            <a:endParaRPr b="0" i="0" sz="800" u="none" cap="none" strike="noStrike">
              <a:solidFill>
                <a:srgbClr val="7F7F7F"/>
              </a:solidFill>
              <a:latin typeface="Calibri"/>
              <a:ea typeface="Calibri"/>
              <a:cs typeface="Calibri"/>
              <a:sym typeface="Calibri"/>
            </a:endParaRPr>
          </a:p>
        </p:txBody>
      </p:sp>
      <p:pic>
        <p:nvPicPr>
          <p:cNvPr id="12" name="Google Shape;12;p32"/>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2.png"/><Relationship Id="rId13" Type="http://schemas.openxmlformats.org/officeDocument/2006/relationships/image" Target="../media/image13.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5.jpg"/><Relationship Id="rId4" Type="http://schemas.openxmlformats.org/officeDocument/2006/relationships/hyperlink" Target="https://www.youtube.com/watch?v=30s8WmN1ABk" TargetMode="External"/><Relationship Id="rId5" Type="http://schemas.openxmlformats.org/officeDocument/2006/relationships/image" Target="../media/image34.png"/><Relationship Id="rId6" Type="http://schemas.openxmlformats.org/officeDocument/2006/relationships/image" Target="../media/image24.png"/><Relationship Id="rId7"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5.jpg"/><Relationship Id="rId4" Type="http://schemas.openxmlformats.org/officeDocument/2006/relationships/hyperlink" Target="https://www.youtube.com/watch?v=SlRb-S47qq4" TargetMode="External"/><Relationship Id="rId5" Type="http://schemas.openxmlformats.org/officeDocument/2006/relationships/image" Target="../media/image52.png"/><Relationship Id="rId6" Type="http://schemas.openxmlformats.org/officeDocument/2006/relationships/image" Target="../media/image24.png"/><Relationship Id="rId7"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5.jpg"/><Relationship Id="rId4" Type="http://schemas.openxmlformats.org/officeDocument/2006/relationships/hyperlink" Target="https://www.youtube.com/watch?v=KpWo-x3IgOg" TargetMode="External"/><Relationship Id="rId5" Type="http://schemas.openxmlformats.org/officeDocument/2006/relationships/image" Target="../media/image49.png"/><Relationship Id="rId6" Type="http://schemas.openxmlformats.org/officeDocument/2006/relationships/image" Target="../media/image24.png"/><Relationship Id="rId7"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5.jpg"/><Relationship Id="rId4" Type="http://schemas.openxmlformats.org/officeDocument/2006/relationships/hyperlink" Target="https://www.youtube.com/watch?v=_uTJ2mZlCb0" TargetMode="External"/><Relationship Id="rId5" Type="http://schemas.openxmlformats.org/officeDocument/2006/relationships/image" Target="../media/image43.png"/><Relationship Id="rId6" Type="http://schemas.openxmlformats.org/officeDocument/2006/relationships/image" Target="../media/image24.png"/><Relationship Id="rId7"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sp>
        <p:nvSpPr>
          <p:cNvPr id="31" name="Google Shape;31;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 name="Google Shape;32;p1"/>
          <p:cNvSpPr/>
          <p:nvPr/>
        </p:nvSpPr>
        <p:spPr>
          <a:xfrm>
            <a:off x="3743325" y="-16622"/>
            <a:ext cx="5400675" cy="5731622"/>
          </a:xfrm>
          <a:prstGeom prst="rect">
            <a:avLst/>
          </a:prstGeom>
          <a:solidFill>
            <a:srgbClr val="FFD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3" name="Google Shape;33;p1"/>
          <p:cNvPicPr preferRelativeResize="0"/>
          <p:nvPr/>
        </p:nvPicPr>
        <p:blipFill rotWithShape="1">
          <a:blip r:embed="rId3">
            <a:alphaModFix/>
          </a:blip>
          <a:srcRect b="0" l="23855" r="25890" t="0"/>
          <a:stretch/>
        </p:blipFill>
        <p:spPr>
          <a:xfrm>
            <a:off x="4712080" y="636041"/>
            <a:ext cx="3728935" cy="4946612"/>
          </a:xfrm>
          <a:prstGeom prst="rect">
            <a:avLst/>
          </a:prstGeom>
          <a:noFill/>
          <a:ln>
            <a:noFill/>
          </a:ln>
        </p:spPr>
      </p:pic>
      <p:sp>
        <p:nvSpPr>
          <p:cNvPr id="34" name="Google Shape;34;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s-ES" sz="900" u="none" cap="none" strike="noStrike">
                <a:solidFill>
                  <a:srgbClr val="6C6D6C"/>
                </a:solidFill>
                <a:latin typeface="Calibri"/>
                <a:ea typeface="Calibri"/>
                <a:cs typeface="Calibri"/>
                <a:sym typeface="Calibri"/>
              </a:rPr>
              <a:t>ÉTICA PROFESIONAL</a:t>
            </a:r>
            <a:endParaRPr b="0" i="0" sz="1400" u="none" cap="none" strike="noStrike">
              <a:solidFill>
                <a:srgbClr val="000000"/>
              </a:solidFill>
              <a:latin typeface="Arial"/>
              <a:ea typeface="Arial"/>
              <a:cs typeface="Arial"/>
              <a:sym typeface="Arial"/>
            </a:endParaRPr>
          </a:p>
        </p:txBody>
      </p:sp>
      <p:pic>
        <p:nvPicPr>
          <p:cNvPr id="35" name="Google Shape;35;p1"/>
          <p:cNvPicPr preferRelativeResize="0"/>
          <p:nvPr/>
        </p:nvPicPr>
        <p:blipFill rotWithShape="1">
          <a:blip r:embed="rId4">
            <a:alphaModFix amt="35000"/>
          </a:blip>
          <a:srcRect b="0" l="0" r="0" t="0"/>
          <a:stretch/>
        </p:blipFill>
        <p:spPr>
          <a:xfrm flipH="1">
            <a:off x="7057119" y="1187106"/>
            <a:ext cx="330754" cy="210584"/>
          </a:xfrm>
          <a:prstGeom prst="rect">
            <a:avLst/>
          </a:prstGeom>
          <a:noFill/>
          <a:ln>
            <a:noFill/>
          </a:ln>
        </p:spPr>
      </p:pic>
      <p:pic>
        <p:nvPicPr>
          <p:cNvPr id="36" name="Google Shape;36;p1"/>
          <p:cNvPicPr preferRelativeResize="0"/>
          <p:nvPr/>
        </p:nvPicPr>
        <p:blipFill rotWithShape="1">
          <a:blip r:embed="rId5">
            <a:alphaModFix amt="35000"/>
          </a:blip>
          <a:srcRect b="0" l="0" r="0" t="0"/>
          <a:stretch/>
        </p:blipFill>
        <p:spPr>
          <a:xfrm>
            <a:off x="4126072" y="4156525"/>
            <a:ext cx="317533" cy="196092"/>
          </a:xfrm>
          <a:prstGeom prst="rect">
            <a:avLst/>
          </a:prstGeom>
          <a:noFill/>
          <a:ln>
            <a:noFill/>
          </a:ln>
        </p:spPr>
      </p:pic>
      <p:pic>
        <p:nvPicPr>
          <p:cNvPr id="37" name="Google Shape;37;p1"/>
          <p:cNvPicPr preferRelativeResize="0"/>
          <p:nvPr/>
        </p:nvPicPr>
        <p:blipFill rotWithShape="1">
          <a:blip r:embed="rId6">
            <a:alphaModFix amt="35000"/>
          </a:blip>
          <a:srcRect b="0" l="0" r="0" t="0"/>
          <a:stretch/>
        </p:blipFill>
        <p:spPr>
          <a:xfrm>
            <a:off x="4751388" y="2625346"/>
            <a:ext cx="114521" cy="114521"/>
          </a:xfrm>
          <a:prstGeom prst="rect">
            <a:avLst/>
          </a:prstGeom>
          <a:noFill/>
          <a:ln>
            <a:noFill/>
          </a:ln>
        </p:spPr>
      </p:pic>
      <p:pic>
        <p:nvPicPr>
          <p:cNvPr id="38" name="Google Shape;38;p1"/>
          <p:cNvPicPr preferRelativeResize="0"/>
          <p:nvPr/>
        </p:nvPicPr>
        <p:blipFill rotWithShape="1">
          <a:blip r:embed="rId4">
            <a:alphaModFix amt="35000"/>
          </a:blip>
          <a:srcRect b="0" l="0" r="0" t="0"/>
          <a:stretch/>
        </p:blipFill>
        <p:spPr>
          <a:xfrm flipH="1">
            <a:off x="4042066" y="2177570"/>
            <a:ext cx="272736" cy="173645"/>
          </a:xfrm>
          <a:prstGeom prst="rect">
            <a:avLst/>
          </a:prstGeom>
          <a:noFill/>
          <a:ln>
            <a:noFill/>
          </a:ln>
        </p:spPr>
      </p:pic>
      <p:sp>
        <p:nvSpPr>
          <p:cNvPr id="39" name="Google Shape;39;p1"/>
          <p:cNvSpPr/>
          <p:nvPr/>
        </p:nvSpPr>
        <p:spPr>
          <a:xfrm>
            <a:off x="503239" y="2177570"/>
            <a:ext cx="2628899" cy="8309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RELACIÓN ENTRE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000"/>
              <a:buFont typeface="Arial"/>
              <a:buNone/>
            </a:pPr>
            <a:r>
              <a:rPr b="1" i="0" lang="es-ES" sz="2000" u="none" cap="none" strike="noStrike">
                <a:solidFill>
                  <a:schemeClr val="dk1"/>
                </a:solidFill>
                <a:latin typeface="Arial"/>
                <a:ea typeface="Arial"/>
                <a:cs typeface="Arial"/>
                <a:sym typeface="Arial"/>
              </a:rPr>
              <a:t>LOS CIUDADANOS Y EL ESTADO </a:t>
            </a:r>
            <a:endParaRPr b="0" i="0" sz="1400" u="none" cap="none" strike="noStrike">
              <a:solidFill>
                <a:srgbClr val="000000"/>
              </a:solidFill>
              <a:latin typeface="Arial"/>
              <a:ea typeface="Arial"/>
              <a:cs typeface="Arial"/>
              <a:sym typeface="Arial"/>
            </a:endParaRPr>
          </a:p>
        </p:txBody>
      </p:sp>
      <p:sp>
        <p:nvSpPr>
          <p:cNvPr id="40" name="Google Shape;40;p1"/>
          <p:cNvSpPr/>
          <p:nvPr/>
        </p:nvSpPr>
        <p:spPr>
          <a:xfrm>
            <a:off x="509254" y="3253436"/>
            <a:ext cx="3025294" cy="866071"/>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F2CB02"/>
              </a:buClr>
              <a:buSzPts val="1200"/>
              <a:buFont typeface="Arial"/>
              <a:buChar char="•"/>
            </a:pPr>
            <a:r>
              <a:rPr b="0" i="0" lang="es-ES" sz="1200" u="none" cap="none" strike="noStrike">
                <a:solidFill>
                  <a:schemeClr val="dk1"/>
                </a:solidFill>
                <a:latin typeface="Arial"/>
                <a:ea typeface="Arial"/>
                <a:cs typeface="Arial"/>
                <a:sym typeface="Arial"/>
              </a:rPr>
              <a:t>Ejercicio de la ciudadanía </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2CB02"/>
              </a:buClr>
              <a:buSzPts val="1200"/>
              <a:buFont typeface="Arial"/>
              <a:buChar char="•"/>
            </a:pPr>
            <a:r>
              <a:rPr b="0" i="0" lang="es-ES" sz="1200" u="none" cap="none" strike="noStrike">
                <a:solidFill>
                  <a:schemeClr val="dk1"/>
                </a:solidFill>
                <a:latin typeface="Arial"/>
                <a:ea typeface="Arial"/>
                <a:cs typeface="Arial"/>
                <a:sym typeface="Arial"/>
              </a:rPr>
              <a:t>Ciudadanía activa </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2CB02"/>
              </a:buClr>
              <a:buSzPts val="1200"/>
              <a:buFont typeface="Arial"/>
              <a:buChar char="•"/>
            </a:pPr>
            <a:r>
              <a:rPr b="0" i="0" lang="es-ES" sz="1200" u="none" cap="none" strike="noStrike">
                <a:solidFill>
                  <a:schemeClr val="dk1"/>
                </a:solidFill>
                <a:latin typeface="Arial"/>
                <a:ea typeface="Arial"/>
                <a:cs typeface="Arial"/>
                <a:sym typeface="Arial"/>
              </a:rPr>
              <a:t>Participación política y democrática</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2CB02"/>
              </a:buClr>
              <a:buSzPts val="1200"/>
              <a:buFont typeface="Arial"/>
              <a:buChar char="•"/>
            </a:pPr>
            <a:r>
              <a:rPr b="0" i="0" lang="es-ES" sz="1200" u="none" cap="none" strike="noStrike">
                <a:solidFill>
                  <a:schemeClr val="dk1"/>
                </a:solidFill>
                <a:latin typeface="Arial"/>
                <a:ea typeface="Arial"/>
                <a:cs typeface="Arial"/>
                <a:sym typeface="Arial"/>
              </a:rPr>
              <a:t>Vigilancia social y control político</a:t>
            </a:r>
            <a:endParaRPr b="0" i="0" sz="1400" u="none" cap="none" strike="noStrike">
              <a:solidFill>
                <a:srgbClr val="000000"/>
              </a:solidFill>
              <a:latin typeface="Arial"/>
              <a:ea typeface="Arial"/>
              <a:cs typeface="Arial"/>
              <a:sym typeface="Arial"/>
            </a:endParaRPr>
          </a:p>
        </p:txBody>
      </p:sp>
      <p:sp>
        <p:nvSpPr>
          <p:cNvPr id="41" name="Google Shape;41;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F7CE38"/>
                </a:solidFill>
                <a:latin typeface="Calibri"/>
                <a:ea typeface="Calibri"/>
                <a:cs typeface="Calibri"/>
                <a:sym typeface="Calibri"/>
              </a:rPr>
              <a:t>SESIÓN 12</a:t>
            </a:r>
            <a:endParaRPr b="0" i="0" sz="1400" u="none" cap="none" strike="noStrike">
              <a:solidFill>
                <a:srgbClr val="000000"/>
              </a:solidFill>
              <a:latin typeface="Arial"/>
              <a:ea typeface="Arial"/>
              <a:cs typeface="Arial"/>
              <a:sym typeface="Arial"/>
            </a:endParaRPr>
          </a:p>
        </p:txBody>
      </p:sp>
      <p:pic>
        <p:nvPicPr>
          <p:cNvPr id="42" name="Google Shape;42;p1"/>
          <p:cNvPicPr preferRelativeResize="0"/>
          <p:nvPr/>
        </p:nvPicPr>
        <p:blipFill rotWithShape="1">
          <a:blip r:embed="rId6">
            <a:alphaModFix amt="35000"/>
          </a:blip>
          <a:srcRect b="0" l="0" r="0" t="0"/>
          <a:stretch/>
        </p:blipFill>
        <p:spPr>
          <a:xfrm>
            <a:off x="8156145" y="3879145"/>
            <a:ext cx="76092" cy="76092"/>
          </a:xfrm>
          <a:prstGeom prst="rect">
            <a:avLst/>
          </a:prstGeom>
          <a:noFill/>
          <a:ln>
            <a:noFill/>
          </a:ln>
        </p:spPr>
      </p:pic>
      <p:pic>
        <p:nvPicPr>
          <p:cNvPr id="43" name="Google Shape;43;p1"/>
          <p:cNvPicPr preferRelativeResize="0"/>
          <p:nvPr/>
        </p:nvPicPr>
        <p:blipFill rotWithShape="1">
          <a:blip r:embed="rId4">
            <a:alphaModFix amt="35000"/>
          </a:blip>
          <a:srcRect b="0" l="0" r="0" t="0"/>
          <a:stretch/>
        </p:blipFill>
        <p:spPr>
          <a:xfrm flipH="1">
            <a:off x="8477822" y="4258564"/>
            <a:ext cx="286860" cy="182638"/>
          </a:xfrm>
          <a:prstGeom prst="rect">
            <a:avLst/>
          </a:prstGeom>
          <a:noFill/>
          <a:ln>
            <a:noFill/>
          </a:ln>
        </p:spPr>
      </p:pic>
      <p:pic>
        <p:nvPicPr>
          <p:cNvPr id="44" name="Google Shape;44;p1"/>
          <p:cNvPicPr preferRelativeResize="0"/>
          <p:nvPr/>
        </p:nvPicPr>
        <p:blipFill rotWithShape="1">
          <a:blip r:embed="rId7">
            <a:alphaModFix amt="35000"/>
          </a:blip>
          <a:srcRect b="0" l="0" r="0" t="0"/>
          <a:stretch/>
        </p:blipFill>
        <p:spPr>
          <a:xfrm>
            <a:off x="5637719" y="1912065"/>
            <a:ext cx="248554" cy="174528"/>
          </a:xfrm>
          <a:prstGeom prst="rect">
            <a:avLst/>
          </a:prstGeom>
          <a:noFill/>
          <a:ln>
            <a:noFill/>
          </a:ln>
        </p:spPr>
      </p:pic>
      <p:pic>
        <p:nvPicPr>
          <p:cNvPr id="45" name="Google Shape;45;p1"/>
          <p:cNvPicPr preferRelativeResize="0"/>
          <p:nvPr/>
        </p:nvPicPr>
        <p:blipFill rotWithShape="1">
          <a:blip r:embed="rId6">
            <a:alphaModFix amt="35000"/>
          </a:blip>
          <a:srcRect b="0" l="0" r="0" t="0"/>
          <a:stretch/>
        </p:blipFill>
        <p:spPr>
          <a:xfrm>
            <a:off x="8194191" y="2405699"/>
            <a:ext cx="114521" cy="114521"/>
          </a:xfrm>
          <a:prstGeom prst="rect">
            <a:avLst/>
          </a:prstGeom>
          <a:noFill/>
          <a:ln>
            <a:noFill/>
          </a:ln>
        </p:spPr>
      </p:pic>
      <p:pic>
        <p:nvPicPr>
          <p:cNvPr id="46" name="Google Shape;46;p1"/>
          <p:cNvPicPr preferRelativeResize="0"/>
          <p:nvPr/>
        </p:nvPicPr>
        <p:blipFill rotWithShape="1">
          <a:blip r:embed="rId6">
            <a:alphaModFix amt="35000"/>
          </a:blip>
          <a:srcRect b="0" l="0" r="0" t="0"/>
          <a:stretch/>
        </p:blipFill>
        <p:spPr>
          <a:xfrm>
            <a:off x="5915739" y="1255034"/>
            <a:ext cx="76092" cy="76092"/>
          </a:xfrm>
          <a:prstGeom prst="rect">
            <a:avLst/>
          </a:prstGeom>
          <a:noFill/>
          <a:ln>
            <a:noFill/>
          </a:ln>
        </p:spPr>
      </p:pic>
      <p:pic>
        <p:nvPicPr>
          <p:cNvPr id="47" name="Google Shape;47;p1"/>
          <p:cNvPicPr preferRelativeResize="0"/>
          <p:nvPr/>
        </p:nvPicPr>
        <p:blipFill rotWithShape="1">
          <a:blip r:embed="rId8">
            <a:alphaModFix amt="30000"/>
          </a:blip>
          <a:srcRect b="0" l="0" r="0" t="0"/>
          <a:stretch/>
        </p:blipFill>
        <p:spPr>
          <a:xfrm>
            <a:off x="4381205" y="1297945"/>
            <a:ext cx="771854" cy="771854"/>
          </a:xfrm>
          <a:prstGeom prst="rect">
            <a:avLst/>
          </a:prstGeom>
          <a:noFill/>
          <a:ln>
            <a:noFill/>
          </a:ln>
        </p:spPr>
      </p:pic>
      <p:pic>
        <p:nvPicPr>
          <p:cNvPr id="48" name="Google Shape;48;p1"/>
          <p:cNvPicPr preferRelativeResize="0"/>
          <p:nvPr/>
        </p:nvPicPr>
        <p:blipFill rotWithShape="1">
          <a:blip r:embed="rId9">
            <a:alphaModFix amt="30000"/>
          </a:blip>
          <a:srcRect b="0" l="0" r="0" t="0"/>
          <a:stretch/>
        </p:blipFill>
        <p:spPr>
          <a:xfrm>
            <a:off x="4115191" y="3192712"/>
            <a:ext cx="750718" cy="509417"/>
          </a:xfrm>
          <a:prstGeom prst="rect">
            <a:avLst/>
          </a:prstGeom>
          <a:noFill/>
          <a:ln>
            <a:noFill/>
          </a:ln>
        </p:spPr>
      </p:pic>
      <p:pic>
        <p:nvPicPr>
          <p:cNvPr id="49" name="Google Shape;49;p1"/>
          <p:cNvPicPr preferRelativeResize="0"/>
          <p:nvPr/>
        </p:nvPicPr>
        <p:blipFill rotWithShape="1">
          <a:blip r:embed="rId10">
            <a:alphaModFix amt="30000"/>
          </a:blip>
          <a:srcRect b="0" l="0" r="0" t="0"/>
          <a:stretch/>
        </p:blipFill>
        <p:spPr>
          <a:xfrm>
            <a:off x="8088068" y="2988649"/>
            <a:ext cx="688616" cy="578437"/>
          </a:xfrm>
          <a:prstGeom prst="rect">
            <a:avLst/>
          </a:prstGeom>
          <a:noFill/>
          <a:ln>
            <a:noFill/>
          </a:ln>
        </p:spPr>
      </p:pic>
      <p:pic>
        <p:nvPicPr>
          <p:cNvPr id="50" name="Google Shape;50;p1"/>
          <p:cNvPicPr preferRelativeResize="0"/>
          <p:nvPr/>
        </p:nvPicPr>
        <p:blipFill rotWithShape="1">
          <a:blip r:embed="rId11">
            <a:alphaModFix amt="30000"/>
          </a:blip>
          <a:srcRect b="0" l="0" r="0" t="0"/>
          <a:stretch/>
        </p:blipFill>
        <p:spPr>
          <a:xfrm>
            <a:off x="7708535" y="1467667"/>
            <a:ext cx="733236" cy="580478"/>
          </a:xfrm>
          <a:prstGeom prst="rect">
            <a:avLst/>
          </a:prstGeom>
          <a:noFill/>
          <a:ln>
            <a:noFill/>
          </a:ln>
        </p:spPr>
      </p:pic>
      <p:pic>
        <p:nvPicPr>
          <p:cNvPr id="51" name="Google Shape;51;p1"/>
          <p:cNvPicPr preferRelativeResize="0"/>
          <p:nvPr/>
        </p:nvPicPr>
        <p:blipFill rotWithShape="1">
          <a:blip r:embed="rId12">
            <a:alphaModFix amt="30000"/>
          </a:blip>
          <a:srcRect b="0" l="0" r="0" t="0"/>
          <a:stretch/>
        </p:blipFill>
        <p:spPr>
          <a:xfrm>
            <a:off x="6245763" y="1131225"/>
            <a:ext cx="408478" cy="552647"/>
          </a:xfrm>
          <a:prstGeom prst="rect">
            <a:avLst/>
          </a:prstGeom>
          <a:noFill/>
          <a:ln>
            <a:noFill/>
          </a:ln>
        </p:spPr>
      </p:pic>
      <p:pic>
        <p:nvPicPr>
          <p:cNvPr id="52" name="Google Shape;52;p1"/>
          <p:cNvPicPr preferRelativeResize="0"/>
          <p:nvPr/>
        </p:nvPicPr>
        <p:blipFill rotWithShape="1">
          <a:blip r:embed="rId6">
            <a:alphaModFix amt="35000"/>
          </a:blip>
          <a:srcRect b="0" l="0" r="0" t="0"/>
          <a:stretch/>
        </p:blipFill>
        <p:spPr>
          <a:xfrm>
            <a:off x="7048238" y="1994623"/>
            <a:ext cx="76092" cy="76092"/>
          </a:xfrm>
          <a:prstGeom prst="rect">
            <a:avLst/>
          </a:prstGeom>
          <a:noFill/>
          <a:ln>
            <a:noFill/>
          </a:ln>
        </p:spPr>
      </p:pic>
      <p:pic>
        <p:nvPicPr>
          <p:cNvPr id="53" name="Google Shape;53;p1"/>
          <p:cNvPicPr preferRelativeResize="0"/>
          <p:nvPr/>
        </p:nvPicPr>
        <p:blipFill rotWithShape="1">
          <a:blip r:embed="rId13">
            <a:alphaModFix/>
          </a:blip>
          <a:srcRect b="0" l="0" r="0" t="0"/>
          <a:stretch/>
        </p:blipFill>
        <p:spPr>
          <a:xfrm>
            <a:off x="507464" y="1880236"/>
            <a:ext cx="166865" cy="170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0" name="Google Shape;150;p10"/>
          <p:cNvSpPr txBox="1"/>
          <p:nvPr/>
        </p:nvSpPr>
        <p:spPr>
          <a:xfrm>
            <a:off x="1008062" y="3169972"/>
            <a:ext cx="638579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CIUDADANÍA</a:t>
            </a:r>
            <a:r>
              <a:rPr b="1" i="0" lang="es-ES" sz="2800" u="none" cap="none" strike="noStrike">
                <a:solidFill>
                  <a:schemeClr val="lt1"/>
                </a:solidFill>
                <a:latin typeface="Arial"/>
                <a:ea typeface="Arial"/>
                <a:cs typeface="Arial"/>
                <a:sym typeface="Arial"/>
              </a:rPr>
              <a:t> </a:t>
            </a:r>
            <a:br>
              <a:rPr b="1"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ACTIVA</a:t>
            </a:r>
            <a:endParaRPr b="0" i="0" sz="1400" u="none" cap="none" strike="noStrike">
              <a:solidFill>
                <a:srgbClr val="000000"/>
              </a:solidFill>
              <a:latin typeface="Arial"/>
              <a:ea typeface="Arial"/>
              <a:cs typeface="Arial"/>
              <a:sym typeface="Arial"/>
            </a:endParaRPr>
          </a:p>
        </p:txBody>
      </p:sp>
      <p:pic>
        <p:nvPicPr>
          <p:cNvPr id="151" name="Google Shape;151;p1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nvSpPr>
        <p:spPr>
          <a:xfrm>
            <a:off x="506412" y="915988"/>
            <a:ext cx="8169276"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CIUDADANO ACTIVO </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“Es toda persona comprometida e involucrada en diferentes asuntos públicos de la comunidad en la que vive, abordando sus problemas y logrando el cambio o la resistencia al cambio no deseado”.</a:t>
            </a:r>
            <a:endParaRPr b="0" i="0" sz="1400" u="none" cap="none" strike="noStrike">
              <a:solidFill>
                <a:srgbClr val="000000"/>
              </a:solidFill>
              <a:latin typeface="Arial"/>
              <a:ea typeface="Arial"/>
              <a:cs typeface="Arial"/>
              <a:sym typeface="Arial"/>
            </a:endParaRPr>
          </a:p>
          <a:p>
            <a:pPr indent="-65087"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“Un ciudadano activo desarrolla un sentido de pertenencia y entendimiento para tomar decisiones basadas en un conocimiento profundo sobre su comunidad”.  </a:t>
            </a:r>
            <a:endParaRPr b="0" i="0" sz="1400" u="none" cap="none" strike="noStrike">
              <a:solidFill>
                <a:srgbClr val="000000"/>
              </a:solidFill>
              <a:latin typeface="Arial"/>
              <a:ea typeface="Arial"/>
              <a:cs typeface="Arial"/>
              <a:sym typeface="Arial"/>
            </a:endParaRPr>
          </a:p>
        </p:txBody>
      </p:sp>
      <p:sp>
        <p:nvSpPr>
          <p:cNvPr id="158" name="Google Shape;158;p1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ACTIVA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2"/>
          <p:cNvSpPr txBox="1"/>
          <p:nvPr/>
        </p:nvSpPr>
        <p:spPr>
          <a:xfrm>
            <a:off x="506412" y="919114"/>
            <a:ext cx="4750219"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CARACTERÍSTICAS DE LOS CIUDADANOS ACTIVOS</a:t>
            </a:r>
            <a:endParaRPr b="0" i="0" sz="1100" u="none" cap="none" strike="noStrike">
              <a:solidFill>
                <a:schemeClr val="dk1"/>
              </a:solidFill>
              <a:latin typeface="Calibri"/>
              <a:ea typeface="Calibri"/>
              <a:cs typeface="Calibri"/>
              <a:sym typeface="Calibri"/>
            </a:endParaRPr>
          </a:p>
        </p:txBody>
      </p:sp>
      <p:sp>
        <p:nvSpPr>
          <p:cNvPr id="165" name="Google Shape;165;p1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ACTIVA</a:t>
            </a:r>
            <a:endParaRPr b="0" i="0" sz="1400" u="none" cap="none" strike="noStrike">
              <a:solidFill>
                <a:srgbClr val="000000"/>
              </a:solidFill>
              <a:latin typeface="Arial"/>
              <a:ea typeface="Arial"/>
              <a:cs typeface="Arial"/>
              <a:sym typeface="Arial"/>
            </a:endParaRPr>
          </a:p>
        </p:txBody>
      </p:sp>
      <p:sp>
        <p:nvSpPr>
          <p:cNvPr id="166" name="Google Shape;166;p12"/>
          <p:cNvSpPr/>
          <p:nvPr/>
        </p:nvSpPr>
        <p:spPr>
          <a:xfrm>
            <a:off x="4969687" y="1471370"/>
            <a:ext cx="3437195" cy="86177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Aunque respetan y siguen las leyes, las analizan y buscan cambiar aquellas que no se ajustan al contexto, desvirtúan el comportamiento positivo o son injustas con sus ciudadanos.</a:t>
            </a:r>
            <a:endParaRPr b="0" i="0" sz="1400" u="none" cap="none" strike="noStrike">
              <a:solidFill>
                <a:schemeClr val="dk1"/>
              </a:solidFill>
              <a:latin typeface="Calibri"/>
              <a:ea typeface="Calibri"/>
              <a:cs typeface="Calibri"/>
              <a:sym typeface="Calibri"/>
            </a:endParaRPr>
          </a:p>
        </p:txBody>
      </p:sp>
      <p:sp>
        <p:nvSpPr>
          <p:cNvPr id="167" name="Google Shape;167;p12"/>
          <p:cNvSpPr/>
          <p:nvPr/>
        </p:nvSpPr>
        <p:spPr>
          <a:xfrm>
            <a:off x="4154607" y="1394789"/>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rgbClr val="7150A0"/>
                </a:solidFill>
                <a:latin typeface="Calibri"/>
                <a:ea typeface="Calibri"/>
                <a:cs typeface="Calibri"/>
                <a:sym typeface="Calibri"/>
              </a:rPr>
              <a:t>01</a:t>
            </a:r>
            <a:endParaRPr b="1" i="0" sz="2800" u="none" cap="none" strike="noStrike">
              <a:solidFill>
                <a:srgbClr val="7150A0"/>
              </a:solidFill>
              <a:latin typeface="Calibri"/>
              <a:ea typeface="Calibri"/>
              <a:cs typeface="Calibri"/>
              <a:sym typeface="Calibri"/>
            </a:endParaRPr>
          </a:p>
        </p:txBody>
      </p:sp>
      <p:cxnSp>
        <p:nvCxnSpPr>
          <p:cNvPr id="168" name="Google Shape;168;p12"/>
          <p:cNvCxnSpPr>
            <a:stCxn id="169" idx="4"/>
            <a:endCxn id="170" idx="0"/>
          </p:cNvCxnSpPr>
          <p:nvPr/>
        </p:nvCxnSpPr>
        <p:spPr>
          <a:xfrm>
            <a:off x="4755285" y="1650238"/>
            <a:ext cx="0" cy="2810100"/>
          </a:xfrm>
          <a:prstGeom prst="straightConnector1">
            <a:avLst/>
          </a:prstGeom>
          <a:noFill/>
          <a:ln cap="flat" cmpd="sng" w="12700">
            <a:solidFill>
              <a:srgbClr val="7150A0"/>
            </a:solidFill>
            <a:prstDash val="solid"/>
            <a:round/>
            <a:headEnd len="sm" w="sm" type="none"/>
            <a:tailEnd len="sm" w="sm" type="none"/>
          </a:ln>
        </p:spPr>
      </p:cxnSp>
      <p:grpSp>
        <p:nvGrpSpPr>
          <p:cNvPr id="171" name="Google Shape;171;p12"/>
          <p:cNvGrpSpPr/>
          <p:nvPr/>
        </p:nvGrpSpPr>
        <p:grpSpPr>
          <a:xfrm>
            <a:off x="4684889" y="1509980"/>
            <a:ext cx="140792" cy="140258"/>
            <a:chOff x="3427964" y="2244682"/>
            <a:chExt cx="225891" cy="225034"/>
          </a:xfrm>
        </p:grpSpPr>
        <p:sp>
          <p:nvSpPr>
            <p:cNvPr id="169" name="Google Shape;169;p12"/>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2" name="Google Shape;172;p12"/>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73" name="Google Shape;173;p12"/>
          <p:cNvSpPr/>
          <p:nvPr/>
        </p:nvSpPr>
        <p:spPr>
          <a:xfrm>
            <a:off x="4154607" y="2483036"/>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rgbClr val="7150A0"/>
                </a:solidFill>
                <a:latin typeface="Calibri"/>
                <a:ea typeface="Calibri"/>
                <a:cs typeface="Calibri"/>
                <a:sym typeface="Calibri"/>
              </a:rPr>
              <a:t>02</a:t>
            </a:r>
            <a:endParaRPr b="1" i="0" sz="2800" u="none" cap="none" strike="noStrike">
              <a:solidFill>
                <a:srgbClr val="7150A0"/>
              </a:solidFill>
              <a:latin typeface="Calibri"/>
              <a:ea typeface="Calibri"/>
              <a:cs typeface="Calibri"/>
              <a:sym typeface="Calibri"/>
            </a:endParaRPr>
          </a:p>
        </p:txBody>
      </p:sp>
      <p:grpSp>
        <p:nvGrpSpPr>
          <p:cNvPr id="174" name="Google Shape;174;p12"/>
          <p:cNvGrpSpPr/>
          <p:nvPr/>
        </p:nvGrpSpPr>
        <p:grpSpPr>
          <a:xfrm>
            <a:off x="4684889" y="2609050"/>
            <a:ext cx="140792" cy="140258"/>
            <a:chOff x="3427964" y="2244682"/>
            <a:chExt cx="225891" cy="225034"/>
          </a:xfrm>
        </p:grpSpPr>
        <p:sp>
          <p:nvSpPr>
            <p:cNvPr id="175" name="Google Shape;175;p12"/>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6" name="Google Shape;176;p12"/>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77" name="Google Shape;177;p12"/>
          <p:cNvSpPr/>
          <p:nvPr/>
        </p:nvSpPr>
        <p:spPr>
          <a:xfrm>
            <a:off x="4969686" y="2557462"/>
            <a:ext cx="3706001"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Respetan la justicia y la democracia de la nación en la que viven o en la que nacieron.</a:t>
            </a:r>
            <a:endParaRPr b="0" i="0" sz="1400" u="none" cap="none" strike="noStrike">
              <a:solidFill>
                <a:schemeClr val="dk1"/>
              </a:solidFill>
              <a:latin typeface="Calibri"/>
              <a:ea typeface="Calibri"/>
              <a:cs typeface="Calibri"/>
              <a:sym typeface="Calibri"/>
            </a:endParaRPr>
          </a:p>
        </p:txBody>
      </p:sp>
      <p:sp>
        <p:nvSpPr>
          <p:cNvPr id="178" name="Google Shape;178;p12"/>
          <p:cNvSpPr/>
          <p:nvPr/>
        </p:nvSpPr>
        <p:spPr>
          <a:xfrm>
            <a:off x="4154607" y="3138241"/>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rgbClr val="7150A0"/>
                </a:solidFill>
                <a:latin typeface="Calibri"/>
                <a:ea typeface="Calibri"/>
                <a:cs typeface="Calibri"/>
                <a:sym typeface="Calibri"/>
              </a:rPr>
              <a:t>03</a:t>
            </a:r>
            <a:endParaRPr b="1" i="0" sz="2800" u="none" cap="none" strike="noStrike">
              <a:solidFill>
                <a:srgbClr val="7150A0"/>
              </a:solidFill>
              <a:latin typeface="Calibri"/>
              <a:ea typeface="Calibri"/>
              <a:cs typeface="Calibri"/>
              <a:sym typeface="Calibri"/>
            </a:endParaRPr>
          </a:p>
        </p:txBody>
      </p:sp>
      <p:grpSp>
        <p:nvGrpSpPr>
          <p:cNvPr id="179" name="Google Shape;179;p12"/>
          <p:cNvGrpSpPr/>
          <p:nvPr/>
        </p:nvGrpSpPr>
        <p:grpSpPr>
          <a:xfrm>
            <a:off x="4684889" y="3264255"/>
            <a:ext cx="140792" cy="140258"/>
            <a:chOff x="3427964" y="2244682"/>
            <a:chExt cx="225891" cy="225034"/>
          </a:xfrm>
        </p:grpSpPr>
        <p:sp>
          <p:nvSpPr>
            <p:cNvPr id="180" name="Google Shape;180;p12"/>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1" name="Google Shape;181;p12"/>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82" name="Google Shape;182;p12"/>
          <p:cNvSpPr/>
          <p:nvPr/>
        </p:nvSpPr>
        <p:spPr>
          <a:xfrm>
            <a:off x="4969687" y="3212667"/>
            <a:ext cx="3696236" cy="410369"/>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Protegen su ciudad, la gente, animales y naturaleza que habita en ella.</a:t>
            </a:r>
            <a:endParaRPr b="0" i="0" sz="1400" u="none" cap="none" strike="noStrike">
              <a:solidFill>
                <a:schemeClr val="dk1"/>
              </a:solidFill>
              <a:latin typeface="Calibri"/>
              <a:ea typeface="Calibri"/>
              <a:cs typeface="Calibri"/>
              <a:sym typeface="Calibri"/>
            </a:endParaRPr>
          </a:p>
        </p:txBody>
      </p:sp>
      <p:sp>
        <p:nvSpPr>
          <p:cNvPr id="183" name="Google Shape;183;p12"/>
          <p:cNvSpPr/>
          <p:nvPr/>
        </p:nvSpPr>
        <p:spPr>
          <a:xfrm>
            <a:off x="4154607" y="3793446"/>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rgbClr val="7150A0"/>
                </a:solidFill>
                <a:latin typeface="Calibri"/>
                <a:ea typeface="Calibri"/>
                <a:cs typeface="Calibri"/>
                <a:sym typeface="Calibri"/>
              </a:rPr>
              <a:t>04</a:t>
            </a:r>
            <a:endParaRPr b="1" i="0" sz="2800" u="none" cap="none" strike="noStrike">
              <a:solidFill>
                <a:srgbClr val="7150A0"/>
              </a:solidFill>
              <a:latin typeface="Calibri"/>
              <a:ea typeface="Calibri"/>
              <a:cs typeface="Calibri"/>
              <a:sym typeface="Calibri"/>
            </a:endParaRPr>
          </a:p>
        </p:txBody>
      </p:sp>
      <p:grpSp>
        <p:nvGrpSpPr>
          <p:cNvPr id="184" name="Google Shape;184;p12"/>
          <p:cNvGrpSpPr/>
          <p:nvPr/>
        </p:nvGrpSpPr>
        <p:grpSpPr>
          <a:xfrm>
            <a:off x="4684889" y="3919460"/>
            <a:ext cx="140792" cy="140258"/>
            <a:chOff x="3427964" y="2244682"/>
            <a:chExt cx="225891" cy="225034"/>
          </a:xfrm>
        </p:grpSpPr>
        <p:sp>
          <p:nvSpPr>
            <p:cNvPr id="185" name="Google Shape;185;p12"/>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6" name="Google Shape;186;p12"/>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87" name="Google Shape;187;p12"/>
          <p:cNvSpPr/>
          <p:nvPr/>
        </p:nvSpPr>
        <p:spPr>
          <a:xfrm>
            <a:off x="4969687" y="3900868"/>
            <a:ext cx="3696236" cy="205184"/>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Son abiertos y tolerantes a nuevas ideas.</a:t>
            </a:r>
            <a:endParaRPr b="0" i="0" sz="1400" u="none" cap="none" strike="noStrike">
              <a:solidFill>
                <a:schemeClr val="dk1"/>
              </a:solidFill>
              <a:latin typeface="Calibri"/>
              <a:ea typeface="Calibri"/>
              <a:cs typeface="Calibri"/>
              <a:sym typeface="Calibri"/>
            </a:endParaRPr>
          </a:p>
        </p:txBody>
      </p:sp>
      <p:sp>
        <p:nvSpPr>
          <p:cNvPr id="188" name="Google Shape;188;p12"/>
          <p:cNvSpPr/>
          <p:nvPr/>
        </p:nvSpPr>
        <p:spPr>
          <a:xfrm>
            <a:off x="4154607" y="4334403"/>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rgbClr val="7150A0"/>
                </a:solidFill>
                <a:latin typeface="Calibri"/>
                <a:ea typeface="Calibri"/>
                <a:cs typeface="Calibri"/>
                <a:sym typeface="Calibri"/>
              </a:rPr>
              <a:t>05</a:t>
            </a:r>
            <a:endParaRPr b="1" i="0" sz="2800" u="none" cap="none" strike="noStrike">
              <a:solidFill>
                <a:srgbClr val="7150A0"/>
              </a:solidFill>
              <a:latin typeface="Calibri"/>
              <a:ea typeface="Calibri"/>
              <a:cs typeface="Calibri"/>
              <a:sym typeface="Calibri"/>
            </a:endParaRPr>
          </a:p>
        </p:txBody>
      </p:sp>
      <p:grpSp>
        <p:nvGrpSpPr>
          <p:cNvPr id="189" name="Google Shape;189;p12"/>
          <p:cNvGrpSpPr/>
          <p:nvPr/>
        </p:nvGrpSpPr>
        <p:grpSpPr>
          <a:xfrm>
            <a:off x="4684889" y="4460417"/>
            <a:ext cx="140792" cy="140258"/>
            <a:chOff x="3427964" y="2244682"/>
            <a:chExt cx="225891" cy="225034"/>
          </a:xfrm>
        </p:grpSpPr>
        <p:sp>
          <p:nvSpPr>
            <p:cNvPr id="170" name="Google Shape;170;p12"/>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0" name="Google Shape;190;p12"/>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91" name="Google Shape;191;p12"/>
          <p:cNvSpPr/>
          <p:nvPr/>
        </p:nvSpPr>
        <p:spPr>
          <a:xfrm>
            <a:off x="4969687" y="4441825"/>
            <a:ext cx="3696236" cy="410369"/>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Escuchan a otros pues en la escucha es que las necesidades reales y las ideas surgen.</a:t>
            </a:r>
            <a:endParaRPr b="0" i="0" sz="1400" u="none" cap="none" strike="noStrike">
              <a:solidFill>
                <a:schemeClr val="dk1"/>
              </a:solidFill>
              <a:latin typeface="Calibri"/>
              <a:ea typeface="Calibri"/>
              <a:cs typeface="Calibri"/>
              <a:sym typeface="Calibri"/>
            </a:endParaRPr>
          </a:p>
        </p:txBody>
      </p:sp>
      <p:pic>
        <p:nvPicPr>
          <p:cNvPr id="192" name="Google Shape;192;p12"/>
          <p:cNvPicPr preferRelativeResize="0"/>
          <p:nvPr/>
        </p:nvPicPr>
        <p:blipFill rotWithShape="1">
          <a:blip r:embed="rId3">
            <a:alphaModFix/>
          </a:blip>
          <a:srcRect b="375" l="6969" r="12219" t="-2842"/>
          <a:stretch/>
        </p:blipFill>
        <p:spPr>
          <a:xfrm>
            <a:off x="503238" y="1494599"/>
            <a:ext cx="3278064" cy="31293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3"/>
          <p:cNvSpPr txBox="1"/>
          <p:nvPr/>
        </p:nvSpPr>
        <p:spPr>
          <a:xfrm>
            <a:off x="506412" y="919114"/>
            <a:ext cx="4750219"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CARACTERÍSTICAS DE LOS CIUDADANOS ACTIVOS</a:t>
            </a:r>
            <a:endParaRPr b="0" i="0" sz="1100" u="none" cap="none" strike="noStrike">
              <a:solidFill>
                <a:schemeClr val="dk1"/>
              </a:solidFill>
              <a:latin typeface="Calibri"/>
              <a:ea typeface="Calibri"/>
              <a:cs typeface="Calibri"/>
              <a:sym typeface="Calibri"/>
            </a:endParaRPr>
          </a:p>
        </p:txBody>
      </p:sp>
      <p:sp>
        <p:nvSpPr>
          <p:cNvPr id="199" name="Google Shape;199;p1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ACTIVA</a:t>
            </a:r>
            <a:endParaRPr b="0" i="0" sz="1400" u="none" cap="none" strike="noStrike">
              <a:solidFill>
                <a:srgbClr val="000000"/>
              </a:solidFill>
              <a:latin typeface="Arial"/>
              <a:ea typeface="Arial"/>
              <a:cs typeface="Arial"/>
              <a:sym typeface="Arial"/>
            </a:endParaRPr>
          </a:p>
        </p:txBody>
      </p:sp>
      <p:sp>
        <p:nvSpPr>
          <p:cNvPr id="200" name="Google Shape;200;p13"/>
          <p:cNvSpPr/>
          <p:nvPr/>
        </p:nvSpPr>
        <p:spPr>
          <a:xfrm>
            <a:off x="4969687" y="1471370"/>
            <a:ext cx="3530501"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Poseen el suficiente coraje para defender su punto de vista basado en la equidad, inclusión y justicia social.</a:t>
            </a:r>
            <a:endParaRPr b="0" i="0" sz="1400" u="none" cap="none" strike="noStrike">
              <a:solidFill>
                <a:schemeClr val="dk1"/>
              </a:solidFill>
              <a:latin typeface="Calibri"/>
              <a:ea typeface="Calibri"/>
              <a:cs typeface="Calibri"/>
              <a:sym typeface="Calibri"/>
            </a:endParaRPr>
          </a:p>
        </p:txBody>
      </p:sp>
      <p:sp>
        <p:nvSpPr>
          <p:cNvPr id="201" name="Google Shape;201;p13"/>
          <p:cNvSpPr/>
          <p:nvPr/>
        </p:nvSpPr>
        <p:spPr>
          <a:xfrm>
            <a:off x="4154607" y="1394789"/>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rgbClr val="7150A0"/>
                </a:solidFill>
                <a:latin typeface="Calibri"/>
                <a:ea typeface="Calibri"/>
                <a:cs typeface="Calibri"/>
                <a:sym typeface="Calibri"/>
              </a:rPr>
              <a:t>06</a:t>
            </a:r>
            <a:endParaRPr b="1" i="0" sz="2800" u="none" cap="none" strike="noStrike">
              <a:solidFill>
                <a:srgbClr val="7150A0"/>
              </a:solidFill>
              <a:latin typeface="Calibri"/>
              <a:ea typeface="Calibri"/>
              <a:cs typeface="Calibri"/>
              <a:sym typeface="Calibri"/>
            </a:endParaRPr>
          </a:p>
        </p:txBody>
      </p:sp>
      <p:cxnSp>
        <p:nvCxnSpPr>
          <p:cNvPr id="202" name="Google Shape;202;p13"/>
          <p:cNvCxnSpPr>
            <a:stCxn id="203" idx="4"/>
            <a:endCxn id="204" idx="0"/>
          </p:cNvCxnSpPr>
          <p:nvPr/>
        </p:nvCxnSpPr>
        <p:spPr>
          <a:xfrm>
            <a:off x="4755285" y="1650238"/>
            <a:ext cx="0" cy="3035400"/>
          </a:xfrm>
          <a:prstGeom prst="straightConnector1">
            <a:avLst/>
          </a:prstGeom>
          <a:noFill/>
          <a:ln cap="flat" cmpd="sng" w="12700">
            <a:solidFill>
              <a:srgbClr val="7150A0"/>
            </a:solidFill>
            <a:prstDash val="solid"/>
            <a:round/>
            <a:headEnd len="sm" w="sm" type="none"/>
            <a:tailEnd len="sm" w="sm" type="none"/>
          </a:ln>
        </p:spPr>
      </p:cxnSp>
      <p:grpSp>
        <p:nvGrpSpPr>
          <p:cNvPr id="205" name="Google Shape;205;p13"/>
          <p:cNvGrpSpPr/>
          <p:nvPr/>
        </p:nvGrpSpPr>
        <p:grpSpPr>
          <a:xfrm>
            <a:off x="4684889" y="1509980"/>
            <a:ext cx="140792" cy="140258"/>
            <a:chOff x="3427964" y="2244682"/>
            <a:chExt cx="225891" cy="225034"/>
          </a:xfrm>
        </p:grpSpPr>
        <p:sp>
          <p:nvSpPr>
            <p:cNvPr id="203" name="Google Shape;203;p1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 name="Google Shape;206;p1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07" name="Google Shape;207;p13"/>
          <p:cNvSpPr/>
          <p:nvPr/>
        </p:nvSpPr>
        <p:spPr>
          <a:xfrm>
            <a:off x="4154607" y="2198049"/>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rgbClr val="7150A0"/>
                </a:solidFill>
                <a:latin typeface="Calibri"/>
                <a:ea typeface="Calibri"/>
                <a:cs typeface="Calibri"/>
                <a:sym typeface="Calibri"/>
              </a:rPr>
              <a:t>07</a:t>
            </a:r>
            <a:endParaRPr b="1" i="0" sz="2800" u="none" cap="none" strike="noStrike">
              <a:solidFill>
                <a:srgbClr val="7150A0"/>
              </a:solidFill>
              <a:latin typeface="Calibri"/>
              <a:ea typeface="Calibri"/>
              <a:cs typeface="Calibri"/>
              <a:sym typeface="Calibri"/>
            </a:endParaRPr>
          </a:p>
        </p:txBody>
      </p:sp>
      <p:grpSp>
        <p:nvGrpSpPr>
          <p:cNvPr id="208" name="Google Shape;208;p13"/>
          <p:cNvGrpSpPr/>
          <p:nvPr/>
        </p:nvGrpSpPr>
        <p:grpSpPr>
          <a:xfrm>
            <a:off x="4684889" y="2324063"/>
            <a:ext cx="140792" cy="140258"/>
            <a:chOff x="3427964" y="2244682"/>
            <a:chExt cx="225891" cy="225034"/>
          </a:xfrm>
        </p:grpSpPr>
        <p:sp>
          <p:nvSpPr>
            <p:cNvPr id="209" name="Google Shape;209;p1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 name="Google Shape;210;p1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11" name="Google Shape;211;p13"/>
          <p:cNvSpPr/>
          <p:nvPr/>
        </p:nvSpPr>
        <p:spPr>
          <a:xfrm>
            <a:off x="4969686" y="2276569"/>
            <a:ext cx="3706001"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Están dispuestos a trabajar y luchar por otros. No solo piensan, actúan.</a:t>
            </a:r>
            <a:endParaRPr b="0" i="0" sz="1400" u="none" cap="none" strike="noStrike">
              <a:solidFill>
                <a:schemeClr val="dk1"/>
              </a:solidFill>
              <a:latin typeface="Calibri"/>
              <a:ea typeface="Calibri"/>
              <a:cs typeface="Calibri"/>
              <a:sym typeface="Calibri"/>
            </a:endParaRPr>
          </a:p>
        </p:txBody>
      </p:sp>
      <p:sp>
        <p:nvSpPr>
          <p:cNvPr id="212" name="Google Shape;212;p13"/>
          <p:cNvSpPr/>
          <p:nvPr/>
        </p:nvSpPr>
        <p:spPr>
          <a:xfrm>
            <a:off x="4154607" y="2773512"/>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rgbClr val="7150A0"/>
                </a:solidFill>
                <a:latin typeface="Calibri"/>
                <a:ea typeface="Calibri"/>
                <a:cs typeface="Calibri"/>
                <a:sym typeface="Calibri"/>
              </a:rPr>
              <a:t>08</a:t>
            </a:r>
            <a:endParaRPr b="1" i="0" sz="2800" u="none" cap="none" strike="noStrike">
              <a:solidFill>
                <a:srgbClr val="7150A0"/>
              </a:solidFill>
              <a:latin typeface="Calibri"/>
              <a:ea typeface="Calibri"/>
              <a:cs typeface="Calibri"/>
              <a:sym typeface="Calibri"/>
            </a:endParaRPr>
          </a:p>
        </p:txBody>
      </p:sp>
      <p:grpSp>
        <p:nvGrpSpPr>
          <p:cNvPr id="213" name="Google Shape;213;p13"/>
          <p:cNvGrpSpPr/>
          <p:nvPr/>
        </p:nvGrpSpPr>
        <p:grpSpPr>
          <a:xfrm>
            <a:off x="4684889" y="2899526"/>
            <a:ext cx="140792" cy="140258"/>
            <a:chOff x="3427964" y="2244682"/>
            <a:chExt cx="225891" cy="225034"/>
          </a:xfrm>
        </p:grpSpPr>
        <p:sp>
          <p:nvSpPr>
            <p:cNvPr id="214" name="Google Shape;214;p1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5" name="Google Shape;215;p1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16" name="Google Shape;216;p13"/>
          <p:cNvSpPr/>
          <p:nvPr/>
        </p:nvSpPr>
        <p:spPr>
          <a:xfrm>
            <a:off x="4969686" y="2866379"/>
            <a:ext cx="3706001" cy="615553"/>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Piensan de forma crítica basados en un conocimiento político, económico y social de la situación de su comunidad.</a:t>
            </a:r>
            <a:endParaRPr b="0" i="0" sz="1400" u="none" cap="none" strike="noStrike">
              <a:solidFill>
                <a:schemeClr val="dk1"/>
              </a:solidFill>
              <a:latin typeface="Calibri"/>
              <a:ea typeface="Calibri"/>
              <a:cs typeface="Calibri"/>
              <a:sym typeface="Calibri"/>
            </a:endParaRPr>
          </a:p>
        </p:txBody>
      </p:sp>
      <p:sp>
        <p:nvSpPr>
          <p:cNvPr id="217" name="Google Shape;217;p13"/>
          <p:cNvSpPr/>
          <p:nvPr/>
        </p:nvSpPr>
        <p:spPr>
          <a:xfrm>
            <a:off x="4154607" y="3557253"/>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rgbClr val="7150A0"/>
                </a:solidFill>
                <a:latin typeface="Calibri"/>
                <a:ea typeface="Calibri"/>
                <a:cs typeface="Calibri"/>
                <a:sym typeface="Calibri"/>
              </a:rPr>
              <a:t>09</a:t>
            </a:r>
            <a:endParaRPr b="1" i="0" sz="2800" u="none" cap="none" strike="noStrike">
              <a:solidFill>
                <a:srgbClr val="7150A0"/>
              </a:solidFill>
              <a:latin typeface="Calibri"/>
              <a:ea typeface="Calibri"/>
              <a:cs typeface="Calibri"/>
              <a:sym typeface="Calibri"/>
            </a:endParaRPr>
          </a:p>
        </p:txBody>
      </p:sp>
      <p:grpSp>
        <p:nvGrpSpPr>
          <p:cNvPr id="218" name="Google Shape;218;p13"/>
          <p:cNvGrpSpPr/>
          <p:nvPr/>
        </p:nvGrpSpPr>
        <p:grpSpPr>
          <a:xfrm>
            <a:off x="4684889" y="3683267"/>
            <a:ext cx="140792" cy="140258"/>
            <a:chOff x="3427964" y="2244682"/>
            <a:chExt cx="225891" cy="225034"/>
          </a:xfrm>
        </p:grpSpPr>
        <p:sp>
          <p:nvSpPr>
            <p:cNvPr id="219" name="Google Shape;219;p1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0" name="Google Shape;220;p1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21" name="Google Shape;221;p13"/>
          <p:cNvSpPr/>
          <p:nvPr/>
        </p:nvSpPr>
        <p:spPr>
          <a:xfrm>
            <a:off x="4969687" y="3645943"/>
            <a:ext cx="3696236" cy="820738"/>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Se involucran en las decisiones de la comunidad no solo ante instituciones de gobierno, sino en escuelas, universidades, espacios comunitarios, entre otros.</a:t>
            </a:r>
            <a:endParaRPr b="0" i="0" sz="1400" u="none" cap="none" strike="noStrike">
              <a:solidFill>
                <a:schemeClr val="dk1"/>
              </a:solidFill>
              <a:latin typeface="Calibri"/>
              <a:ea typeface="Calibri"/>
              <a:cs typeface="Calibri"/>
              <a:sym typeface="Calibri"/>
            </a:endParaRPr>
          </a:p>
        </p:txBody>
      </p:sp>
      <p:sp>
        <p:nvSpPr>
          <p:cNvPr id="222" name="Google Shape;222;p13"/>
          <p:cNvSpPr/>
          <p:nvPr/>
        </p:nvSpPr>
        <p:spPr>
          <a:xfrm>
            <a:off x="4154607" y="4559730"/>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rgbClr val="7150A0"/>
                </a:solidFill>
                <a:latin typeface="Calibri"/>
                <a:ea typeface="Calibri"/>
                <a:cs typeface="Calibri"/>
                <a:sym typeface="Calibri"/>
              </a:rPr>
              <a:t>10</a:t>
            </a:r>
            <a:endParaRPr b="1" i="0" sz="2800" u="none" cap="none" strike="noStrike">
              <a:solidFill>
                <a:srgbClr val="7150A0"/>
              </a:solidFill>
              <a:latin typeface="Calibri"/>
              <a:ea typeface="Calibri"/>
              <a:cs typeface="Calibri"/>
              <a:sym typeface="Calibri"/>
            </a:endParaRPr>
          </a:p>
        </p:txBody>
      </p:sp>
      <p:grpSp>
        <p:nvGrpSpPr>
          <p:cNvPr id="223" name="Google Shape;223;p13"/>
          <p:cNvGrpSpPr/>
          <p:nvPr/>
        </p:nvGrpSpPr>
        <p:grpSpPr>
          <a:xfrm>
            <a:off x="4684889" y="4685744"/>
            <a:ext cx="140792" cy="140258"/>
            <a:chOff x="3427964" y="2244682"/>
            <a:chExt cx="225891" cy="225034"/>
          </a:xfrm>
        </p:grpSpPr>
        <p:sp>
          <p:nvSpPr>
            <p:cNvPr id="204" name="Google Shape;204;p1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4" name="Google Shape;224;p1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25" name="Google Shape;225;p13"/>
          <p:cNvSpPr/>
          <p:nvPr/>
        </p:nvSpPr>
        <p:spPr>
          <a:xfrm>
            <a:off x="4969687" y="4640765"/>
            <a:ext cx="3696236" cy="615553"/>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Rechazan la violencia en todas sus formas. Las acciones de un buen ciudadano se desarrollan de forma pacífica.</a:t>
            </a:r>
            <a:endParaRPr b="0" i="0" sz="1400" u="none" cap="none" strike="noStrike">
              <a:solidFill>
                <a:schemeClr val="dk1"/>
              </a:solidFill>
              <a:latin typeface="Calibri"/>
              <a:ea typeface="Calibri"/>
              <a:cs typeface="Calibri"/>
              <a:sym typeface="Calibri"/>
            </a:endParaRPr>
          </a:p>
        </p:txBody>
      </p:sp>
      <p:pic>
        <p:nvPicPr>
          <p:cNvPr id="226" name="Google Shape;226;p13"/>
          <p:cNvPicPr preferRelativeResize="0"/>
          <p:nvPr/>
        </p:nvPicPr>
        <p:blipFill rotWithShape="1">
          <a:blip r:embed="rId3">
            <a:alphaModFix/>
          </a:blip>
          <a:srcRect b="375" l="6969" r="12219" t="-2842"/>
          <a:stretch/>
        </p:blipFill>
        <p:spPr>
          <a:xfrm>
            <a:off x="503238" y="1494599"/>
            <a:ext cx="3278064" cy="31293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14"/>
          <p:cNvPicPr preferRelativeResize="0"/>
          <p:nvPr/>
        </p:nvPicPr>
        <p:blipFill rotWithShape="1">
          <a:blip r:embed="rId3">
            <a:alphaModFix/>
          </a:blip>
          <a:srcRect b="0" l="0" r="0" t="0"/>
          <a:stretch/>
        </p:blipFill>
        <p:spPr>
          <a:xfrm>
            <a:off x="770639" y="827620"/>
            <a:ext cx="7611366" cy="3822174"/>
          </a:xfrm>
          <a:prstGeom prst="rect">
            <a:avLst/>
          </a:prstGeom>
          <a:noFill/>
          <a:ln>
            <a:noFill/>
          </a:ln>
        </p:spPr>
      </p:pic>
      <p:pic>
        <p:nvPicPr>
          <p:cNvPr id="233" name="Google Shape;233;p14">
            <a:hlinkClick r:id="rId4"/>
          </p:cNvPr>
          <p:cNvPicPr preferRelativeResize="0"/>
          <p:nvPr/>
        </p:nvPicPr>
        <p:blipFill rotWithShape="1">
          <a:blip r:embed="rId5">
            <a:alphaModFix/>
          </a:blip>
          <a:srcRect b="12751" l="0" r="0" t="0"/>
          <a:stretch/>
        </p:blipFill>
        <p:spPr>
          <a:xfrm>
            <a:off x="1671574" y="1122220"/>
            <a:ext cx="5802281" cy="2776452"/>
          </a:xfrm>
          <a:prstGeom prst="roundRect">
            <a:avLst>
              <a:gd fmla="val 14987" name="adj"/>
            </a:avLst>
          </a:prstGeom>
          <a:noFill/>
          <a:ln>
            <a:noFill/>
          </a:ln>
        </p:spPr>
      </p:pic>
      <p:sp>
        <p:nvSpPr>
          <p:cNvPr id="234" name="Google Shape;234;p14"/>
          <p:cNvSpPr txBox="1"/>
          <p:nvPr/>
        </p:nvSpPr>
        <p:spPr>
          <a:xfrm>
            <a:off x="1499337" y="4371232"/>
            <a:ext cx="6001491" cy="4462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REFLEXIONES PARA UNA CIUDADANÍA ACTIVA</a:t>
            </a:r>
            <a:endParaRPr b="0" i="0" sz="1400" u="none" cap="none" strike="noStrike">
              <a:solidFill>
                <a:srgbClr val="000000"/>
              </a:solidFill>
              <a:latin typeface="Arial"/>
              <a:ea typeface="Arial"/>
              <a:cs typeface="Arial"/>
              <a:sym typeface="Arial"/>
            </a:endParaRPr>
          </a:p>
          <a:p>
            <a:pPr indent="223838" lvl="0" marL="0" marR="0" rtl="0" algn="l">
              <a:lnSpc>
                <a:spcPct val="100000"/>
              </a:lnSpc>
              <a:spcBef>
                <a:spcPts val="600"/>
              </a:spcBef>
              <a:spcAft>
                <a:spcPts val="0"/>
              </a:spcAft>
              <a:buClr>
                <a:srgbClr val="000000"/>
              </a:buClr>
              <a:buSzPts val="1000"/>
              <a:buFont typeface="Arial"/>
              <a:buNone/>
            </a:pPr>
            <a:r>
              <a:rPr b="0" i="0" lang="es-ES" sz="1000" u="none" cap="none" strike="noStrike">
                <a:solidFill>
                  <a:srgbClr val="A5A5A5"/>
                </a:solidFill>
                <a:latin typeface="Calibri"/>
                <a:ea typeface="Calibri"/>
                <a:cs typeface="Calibri"/>
                <a:sym typeface="Calibri"/>
              </a:rPr>
              <a:t>https://www.youtube.com/watch?v=30s8WmN1ABk </a:t>
            </a:r>
            <a:endParaRPr b="0" i="0" sz="1000" u="none" cap="none" strike="noStrike">
              <a:solidFill>
                <a:srgbClr val="A5A5A5"/>
              </a:solidFill>
              <a:latin typeface="Calibri"/>
              <a:ea typeface="Calibri"/>
              <a:cs typeface="Calibri"/>
              <a:sym typeface="Calibri"/>
            </a:endParaRPr>
          </a:p>
        </p:txBody>
      </p:sp>
      <p:sp>
        <p:nvSpPr>
          <p:cNvPr id="235" name="Google Shape;235;p14"/>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236" name="Google Shape;236;p14"/>
          <p:cNvGrpSpPr/>
          <p:nvPr/>
        </p:nvGrpSpPr>
        <p:grpSpPr>
          <a:xfrm>
            <a:off x="514858" y="499074"/>
            <a:ext cx="131794" cy="132296"/>
            <a:chOff x="511902" y="912279"/>
            <a:chExt cx="281320" cy="282391"/>
          </a:xfrm>
        </p:grpSpPr>
        <p:sp>
          <p:nvSpPr>
            <p:cNvPr id="237" name="Google Shape;237;p14"/>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38" name="Google Shape;238;p14"/>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239" name="Google Shape;239;p14"/>
          <p:cNvPicPr preferRelativeResize="0"/>
          <p:nvPr/>
        </p:nvPicPr>
        <p:blipFill rotWithShape="1">
          <a:blip r:embed="rId7">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6" name="Google Shape;246;p15"/>
          <p:cNvSpPr txBox="1"/>
          <p:nvPr/>
        </p:nvSpPr>
        <p:spPr>
          <a:xfrm>
            <a:off x="1008062" y="3169972"/>
            <a:ext cx="493553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PARTICIPACIÓN </a:t>
            </a:r>
            <a:br>
              <a:rPr b="1"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POLÍTICA Y DEMOCRÁTICA</a:t>
            </a:r>
            <a:endParaRPr b="0" i="0" sz="1400" u="none" cap="none" strike="noStrike">
              <a:solidFill>
                <a:srgbClr val="000000"/>
              </a:solidFill>
              <a:latin typeface="Arial"/>
              <a:ea typeface="Arial"/>
              <a:cs typeface="Arial"/>
              <a:sym typeface="Arial"/>
            </a:endParaRPr>
          </a:p>
        </p:txBody>
      </p:sp>
      <p:pic>
        <p:nvPicPr>
          <p:cNvPr id="247" name="Google Shape;247;p15"/>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PARTICIPACIÓN POLÍTICA Y DEMOCRÁTICA</a:t>
            </a:r>
            <a:endParaRPr b="0" i="0" sz="1400" u="none" cap="none" strike="noStrike">
              <a:solidFill>
                <a:srgbClr val="000000"/>
              </a:solidFill>
              <a:latin typeface="Arial"/>
              <a:ea typeface="Arial"/>
              <a:cs typeface="Arial"/>
              <a:sym typeface="Arial"/>
            </a:endParaRPr>
          </a:p>
        </p:txBody>
      </p:sp>
      <p:sp>
        <p:nvSpPr>
          <p:cNvPr id="254" name="Google Shape;254;p16"/>
          <p:cNvSpPr/>
          <p:nvPr/>
        </p:nvSpPr>
        <p:spPr>
          <a:xfrm>
            <a:off x="517940" y="1645659"/>
            <a:ext cx="8157748" cy="3588329"/>
          </a:xfrm>
          <a:prstGeom prst="roundRect">
            <a:avLst>
              <a:gd fmla="val 598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5" name="Google Shape;255;p16"/>
          <p:cNvSpPr txBox="1"/>
          <p:nvPr/>
        </p:nvSpPr>
        <p:spPr>
          <a:xfrm>
            <a:off x="1778668" y="2785798"/>
            <a:ext cx="5998546" cy="1308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chemeClr val="lt1"/>
                </a:solidFill>
                <a:latin typeface="Calibri"/>
                <a:ea typeface="Calibri"/>
                <a:cs typeface="Calibri"/>
                <a:sym typeface="Calibri"/>
              </a:rPr>
              <a:t>DEFINICIÓN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rPr b="0" i="0" lang="es-ES" sz="2000" u="none" cap="none" strike="noStrike">
                <a:solidFill>
                  <a:schemeClr val="lt1"/>
                </a:solidFill>
                <a:latin typeface="Calibri"/>
                <a:ea typeface="Calibri"/>
                <a:cs typeface="Calibri"/>
                <a:sym typeface="Calibri"/>
              </a:rPr>
              <a:t>La participación política es  el conjunto de acciones por las cuales el ciudadano busca intervenir en las decisiones del gobierno. </a:t>
            </a:r>
            <a:endParaRPr b="0" i="0" sz="1400" u="none" cap="none" strike="noStrike">
              <a:solidFill>
                <a:srgbClr val="000000"/>
              </a:solidFill>
              <a:latin typeface="Arial"/>
              <a:ea typeface="Arial"/>
              <a:cs typeface="Arial"/>
              <a:sym typeface="Arial"/>
            </a:endParaRPr>
          </a:p>
        </p:txBody>
      </p:sp>
      <p:pic>
        <p:nvPicPr>
          <p:cNvPr id="256" name="Google Shape;256;p16"/>
          <p:cNvPicPr preferRelativeResize="0"/>
          <p:nvPr/>
        </p:nvPicPr>
        <p:blipFill rotWithShape="1">
          <a:blip r:embed="rId3">
            <a:alphaModFix/>
          </a:blip>
          <a:srcRect b="0" l="0" r="0" t="0"/>
          <a:stretch/>
        </p:blipFill>
        <p:spPr>
          <a:xfrm>
            <a:off x="779740" y="666860"/>
            <a:ext cx="998927" cy="16861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7"/>
          <p:cNvSpPr txBox="1"/>
          <p:nvPr/>
        </p:nvSpPr>
        <p:spPr>
          <a:xfrm>
            <a:off x="507719" y="917295"/>
            <a:ext cx="3884893"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MÁS QUE UN VOTO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Por lo general, el concepto de participación política se relaciona con el voto; sin embargo, el voto es solo uno de los medios a través de los cuales la ciudadanía puede participar en el mundo político. </a:t>
            </a:r>
            <a:endParaRPr b="0" i="0" sz="1400" u="none" cap="none" strike="noStrike">
              <a:solidFill>
                <a:srgbClr val="000000"/>
              </a:solidFill>
              <a:latin typeface="Arial"/>
              <a:ea typeface="Arial"/>
              <a:cs typeface="Arial"/>
              <a:sym typeface="Arial"/>
            </a:endParaRPr>
          </a:p>
        </p:txBody>
      </p:sp>
      <p:sp>
        <p:nvSpPr>
          <p:cNvPr id="263" name="Google Shape;263;p17"/>
          <p:cNvSpPr txBox="1"/>
          <p:nvPr/>
        </p:nvSpPr>
        <p:spPr>
          <a:xfrm flipH="1">
            <a:off x="4756525" y="4926211"/>
            <a:ext cx="3924300"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En el espacio público se desarrolla la sociedad civil.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Midivibe)</a:t>
            </a:r>
            <a:endParaRPr b="0" i="0" sz="1400" u="none" cap="none" strike="noStrike">
              <a:solidFill>
                <a:srgbClr val="000000"/>
              </a:solidFill>
              <a:latin typeface="Arial"/>
              <a:ea typeface="Arial"/>
              <a:cs typeface="Arial"/>
              <a:sym typeface="Arial"/>
            </a:endParaRPr>
          </a:p>
        </p:txBody>
      </p:sp>
      <p:pic>
        <p:nvPicPr>
          <p:cNvPr descr="Una multitud de gente en la calle&#10;&#10;Descripción generada automáticamente" id="264" name="Google Shape;264;p17"/>
          <p:cNvPicPr preferRelativeResize="0"/>
          <p:nvPr/>
        </p:nvPicPr>
        <p:blipFill rotWithShape="1">
          <a:blip r:embed="rId3">
            <a:alphaModFix/>
          </a:blip>
          <a:srcRect b="0" l="0" r="0" t="0"/>
          <a:stretch/>
        </p:blipFill>
        <p:spPr>
          <a:xfrm>
            <a:off x="4751388" y="481014"/>
            <a:ext cx="3924300" cy="4391574"/>
          </a:xfrm>
          <a:prstGeom prst="rect">
            <a:avLst/>
          </a:prstGeom>
          <a:noFill/>
          <a:ln>
            <a:noFill/>
          </a:ln>
        </p:spPr>
      </p:pic>
      <p:sp>
        <p:nvSpPr>
          <p:cNvPr id="265" name="Google Shape;265;p1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PARTICIPACIÓN POLÍTICA Y DEMOCRÁTICA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PARTICIPACIÓN POLÍTICA Y DEMOCRÁTICA</a:t>
            </a:r>
            <a:endParaRPr b="0" i="0" sz="1400" u="none" cap="none" strike="noStrike">
              <a:solidFill>
                <a:srgbClr val="000000"/>
              </a:solidFill>
              <a:latin typeface="Arial"/>
              <a:ea typeface="Arial"/>
              <a:cs typeface="Arial"/>
              <a:sym typeface="Arial"/>
            </a:endParaRPr>
          </a:p>
        </p:txBody>
      </p:sp>
      <p:graphicFrame>
        <p:nvGraphicFramePr>
          <p:cNvPr id="272" name="Google Shape;272;p18"/>
          <p:cNvGraphicFramePr/>
          <p:nvPr/>
        </p:nvGraphicFramePr>
        <p:xfrm>
          <a:off x="503238" y="1270000"/>
          <a:ext cx="3000000" cy="3000000"/>
        </p:xfrm>
        <a:graphic>
          <a:graphicData uri="http://schemas.openxmlformats.org/drawingml/2006/table">
            <a:tbl>
              <a:tblPr bandRow="1" firstCol="1" firstRow="1">
                <a:noFill/>
                <a:tableStyleId>{1F9DAF2F-6974-4FF5-89E1-7021AFB7E65B}</a:tableStyleId>
              </a:tblPr>
              <a:tblGrid>
                <a:gridCol w="4863900"/>
              </a:tblGrid>
              <a:tr h="402150">
                <a:tc>
                  <a:txBody>
                    <a:bodyPr/>
                    <a:lstStyle/>
                    <a:p>
                      <a:pPr indent="34925" lvl="0" marL="11113" marR="0" rtl="0" algn="l">
                        <a:lnSpc>
                          <a:spcPct val="100000"/>
                        </a:lnSpc>
                        <a:spcBef>
                          <a:spcPts val="0"/>
                        </a:spcBef>
                        <a:spcAft>
                          <a:spcPts val="0"/>
                        </a:spcAft>
                        <a:buClr>
                          <a:srgbClr val="000000"/>
                        </a:buClr>
                        <a:buSzPts val="1500"/>
                        <a:buFont typeface="Arial"/>
                        <a:buNone/>
                      </a:pPr>
                      <a:r>
                        <a:rPr b="1" lang="es-ES" sz="1500" u="none" cap="none" strike="noStrike">
                          <a:solidFill>
                            <a:schemeClr val="lt1"/>
                          </a:solidFill>
                          <a:latin typeface="Calibri"/>
                          <a:ea typeface="Calibri"/>
                          <a:cs typeface="Calibri"/>
                          <a:sym typeface="Calibri"/>
                        </a:rPr>
                        <a:t>ACTOS DE </a:t>
                      </a:r>
                      <a:r>
                        <a:rPr lang="es-ES" sz="1500" u="none" cap="none" strike="noStrike">
                          <a:solidFill>
                            <a:schemeClr val="lt1"/>
                          </a:solidFill>
                          <a:latin typeface="Calibri"/>
                          <a:ea typeface="Calibri"/>
                          <a:cs typeface="Calibri"/>
                          <a:sym typeface="Calibri"/>
                        </a:rPr>
                        <a:t>PARTICIPACIÓN POLÍTICA</a:t>
                      </a:r>
                      <a:endParaRPr sz="14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B1C3"/>
                    </a:solidFill>
                  </a:tcPr>
                </a:tc>
              </a:tr>
              <a:tr h="401425">
                <a:tc>
                  <a:txBody>
                    <a:bodyPr/>
                    <a:lstStyle/>
                    <a:p>
                      <a:pPr indent="-138113" lvl="0" marL="184150" marR="0" rtl="0" algn="l">
                        <a:lnSpc>
                          <a:spcPct val="100000"/>
                        </a:lnSpc>
                        <a:spcBef>
                          <a:spcPts val="0"/>
                        </a:spcBef>
                        <a:spcAft>
                          <a:spcPts val="0"/>
                        </a:spcAft>
                        <a:buClr>
                          <a:srgbClr val="00B2C3"/>
                        </a:buClr>
                        <a:buSzPts val="1500"/>
                        <a:buFont typeface="Arial"/>
                        <a:buChar char="•"/>
                      </a:pPr>
                      <a:r>
                        <a:rPr b="0" lang="es-ES" sz="1500" u="none" cap="none" strike="noStrike">
                          <a:latin typeface="Calibri"/>
                          <a:ea typeface="Calibri"/>
                          <a:cs typeface="Calibri"/>
                          <a:sym typeface="Calibri"/>
                        </a:rPr>
                        <a:t>Votar en las elecciones. </a:t>
                      </a:r>
                      <a:endParaRPr sz="14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3E8ED"/>
                    </a:solidFill>
                  </a:tcPr>
                </a:tc>
              </a:tr>
              <a:tr h="419900">
                <a:tc>
                  <a:txBody>
                    <a:bodyPr/>
                    <a:lstStyle/>
                    <a:p>
                      <a:pPr indent="-138113" lvl="0" marL="184150" marR="0" rtl="0" algn="l">
                        <a:lnSpc>
                          <a:spcPct val="100000"/>
                        </a:lnSpc>
                        <a:spcBef>
                          <a:spcPts val="0"/>
                        </a:spcBef>
                        <a:spcAft>
                          <a:spcPts val="0"/>
                        </a:spcAft>
                        <a:buClr>
                          <a:srgbClr val="00B2C3"/>
                        </a:buClr>
                        <a:buSzPts val="1500"/>
                        <a:buFont typeface="Arial"/>
                        <a:buChar char="•"/>
                      </a:pPr>
                      <a:r>
                        <a:rPr b="0" lang="es-ES" sz="1500" u="none" cap="none" strike="noStrike">
                          <a:latin typeface="Calibri"/>
                          <a:ea typeface="Calibri"/>
                          <a:cs typeface="Calibri"/>
                          <a:sym typeface="Calibri"/>
                        </a:rPr>
                        <a:t>Donar dinero para partidos y candidatos políticos. </a:t>
                      </a:r>
                      <a:endParaRPr sz="14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3E8ED"/>
                    </a:solidFill>
                  </a:tcPr>
                </a:tc>
              </a:tr>
              <a:tr h="406050">
                <a:tc>
                  <a:txBody>
                    <a:bodyPr/>
                    <a:lstStyle/>
                    <a:p>
                      <a:pPr indent="-138113" lvl="0" marL="184150" marR="0" rtl="0" algn="l">
                        <a:lnSpc>
                          <a:spcPct val="100000"/>
                        </a:lnSpc>
                        <a:spcBef>
                          <a:spcPts val="0"/>
                        </a:spcBef>
                        <a:spcAft>
                          <a:spcPts val="0"/>
                        </a:spcAft>
                        <a:buClr>
                          <a:srgbClr val="00B2C3"/>
                        </a:buClr>
                        <a:buSzPts val="1500"/>
                        <a:buFont typeface="Arial"/>
                        <a:buChar char="•"/>
                      </a:pPr>
                      <a:r>
                        <a:rPr b="0" lang="es-ES" sz="1500" u="none" cap="none" strike="noStrike">
                          <a:latin typeface="Calibri"/>
                          <a:ea typeface="Calibri"/>
                          <a:cs typeface="Calibri"/>
                          <a:sym typeface="Calibri"/>
                        </a:rPr>
                        <a:t>Colaborar de distintas maneras en una campaña política. </a:t>
                      </a:r>
                      <a:endParaRPr b="0" sz="1500" u="none" cap="none" strike="noStrike">
                        <a:latin typeface="Calibri"/>
                        <a:ea typeface="Calibri"/>
                        <a:cs typeface="Calibri"/>
                        <a:sym typeface="Calibri"/>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3E8ED"/>
                    </a:solidFill>
                  </a:tcPr>
                </a:tc>
              </a:tr>
              <a:tr h="546650">
                <a:tc>
                  <a:txBody>
                    <a:bodyPr/>
                    <a:lstStyle/>
                    <a:p>
                      <a:pPr indent="-138113" lvl="0" marL="184150" marR="0" rtl="0" algn="l">
                        <a:lnSpc>
                          <a:spcPct val="100000"/>
                        </a:lnSpc>
                        <a:spcBef>
                          <a:spcPts val="0"/>
                        </a:spcBef>
                        <a:spcAft>
                          <a:spcPts val="0"/>
                        </a:spcAft>
                        <a:buClr>
                          <a:srgbClr val="00B2C3"/>
                        </a:buClr>
                        <a:buSzPts val="1500"/>
                        <a:buFont typeface="Arial"/>
                        <a:buChar char="•"/>
                      </a:pPr>
                      <a:r>
                        <a:rPr b="0" lang="es-ES" sz="1500" u="none" cap="none" strike="noStrike">
                          <a:latin typeface="Calibri"/>
                          <a:ea typeface="Calibri"/>
                          <a:cs typeface="Calibri"/>
                          <a:sym typeface="Calibri"/>
                        </a:rPr>
                        <a:t>Contactar con funcionarios para expresarles una opinión o pedirles alguna acción. </a:t>
                      </a:r>
                      <a:endParaRPr sz="14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3E8ED"/>
                    </a:solidFill>
                  </a:tcPr>
                </a:tc>
              </a:tr>
              <a:tr h="793650">
                <a:tc>
                  <a:txBody>
                    <a:bodyPr/>
                    <a:lstStyle/>
                    <a:p>
                      <a:pPr indent="-138113" lvl="0" marL="184150" marR="0" rtl="0" algn="l">
                        <a:lnSpc>
                          <a:spcPct val="100000"/>
                        </a:lnSpc>
                        <a:spcBef>
                          <a:spcPts val="0"/>
                        </a:spcBef>
                        <a:spcAft>
                          <a:spcPts val="0"/>
                        </a:spcAft>
                        <a:buClr>
                          <a:srgbClr val="00B2C3"/>
                        </a:buClr>
                        <a:buSzPts val="1500"/>
                        <a:buFont typeface="Arial"/>
                        <a:buChar char="•"/>
                      </a:pPr>
                      <a:r>
                        <a:rPr b="0" lang="es-ES" sz="1500" u="none" cap="none" strike="noStrike">
                          <a:latin typeface="Calibri"/>
                          <a:ea typeface="Calibri"/>
                          <a:cs typeface="Calibri"/>
                          <a:sym typeface="Calibri"/>
                        </a:rPr>
                        <a:t>Tomar parte en actividades de alguna organización no partidaria que estén dirigidas a cambiar alguna </a:t>
                      </a:r>
                      <a:br>
                        <a:rPr b="0" lang="es-ES" sz="1500" u="none" cap="none" strike="noStrike">
                          <a:latin typeface="Calibri"/>
                          <a:ea typeface="Calibri"/>
                          <a:cs typeface="Calibri"/>
                          <a:sym typeface="Calibri"/>
                        </a:rPr>
                      </a:br>
                      <a:r>
                        <a:rPr b="0" lang="es-ES" sz="1500" u="none" cap="none" strike="noStrike">
                          <a:latin typeface="Calibri"/>
                          <a:ea typeface="Calibri"/>
                          <a:cs typeface="Calibri"/>
                          <a:sym typeface="Calibri"/>
                        </a:rPr>
                        <a:t>decisión pública.</a:t>
                      </a:r>
                      <a:endParaRPr sz="14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3E8ED"/>
                    </a:solidFill>
                  </a:tcPr>
                </a:tc>
              </a:tr>
              <a:tr h="569850">
                <a:tc>
                  <a:txBody>
                    <a:bodyPr/>
                    <a:lstStyle/>
                    <a:p>
                      <a:pPr indent="-138113" lvl="0" marL="184150" marR="0" rtl="0" algn="l">
                        <a:lnSpc>
                          <a:spcPct val="100000"/>
                        </a:lnSpc>
                        <a:spcBef>
                          <a:spcPts val="0"/>
                        </a:spcBef>
                        <a:spcAft>
                          <a:spcPts val="0"/>
                        </a:spcAft>
                        <a:buClr>
                          <a:srgbClr val="00B2C3"/>
                        </a:buClr>
                        <a:buSzPts val="1500"/>
                        <a:buFont typeface="Arial"/>
                        <a:buChar char="•"/>
                      </a:pPr>
                      <a:r>
                        <a:rPr b="0" lang="es-ES" sz="1500" u="none" cap="none" strike="noStrike">
                          <a:latin typeface="Calibri"/>
                          <a:ea typeface="Calibri"/>
                          <a:cs typeface="Calibri"/>
                          <a:sym typeface="Calibri"/>
                        </a:rPr>
                        <a:t>Manifestarse, protestar, y persuadir a otros para hacer algunas de estas acciones. </a:t>
                      </a:r>
                      <a:endParaRPr b="0" sz="1500" u="none" cap="none" strike="noStrike">
                        <a:latin typeface="Calibri"/>
                        <a:ea typeface="Calibri"/>
                        <a:cs typeface="Calibri"/>
                        <a:sym typeface="Calibri"/>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3E8ED"/>
                    </a:solidFill>
                  </a:tcPr>
                </a:tc>
              </a:tr>
            </a:tbl>
          </a:graphicData>
        </a:graphic>
      </p:graphicFrame>
      <p:pic>
        <p:nvPicPr>
          <p:cNvPr descr="Entidades del Estado participaron en feria Democracia Somos Todos |  Noticias | Agencia Peruana de Noticias Andina" id="273" name="Google Shape;273;p18"/>
          <p:cNvPicPr preferRelativeResize="0"/>
          <p:nvPr/>
        </p:nvPicPr>
        <p:blipFill rotWithShape="1">
          <a:blip r:embed="rId3">
            <a:alphaModFix/>
          </a:blip>
          <a:srcRect b="0" l="0" r="0" t="0"/>
          <a:stretch/>
        </p:blipFill>
        <p:spPr>
          <a:xfrm>
            <a:off x="5367131" y="1260061"/>
            <a:ext cx="3288679" cy="3549610"/>
          </a:xfrm>
          <a:prstGeom prst="rect">
            <a:avLst/>
          </a:prstGeom>
          <a:noFill/>
          <a:ln>
            <a:noFill/>
          </a:ln>
        </p:spPr>
      </p:pic>
      <p:sp>
        <p:nvSpPr>
          <p:cNvPr id="274" name="Google Shape;274;p18"/>
          <p:cNvSpPr/>
          <p:nvPr/>
        </p:nvSpPr>
        <p:spPr>
          <a:xfrm>
            <a:off x="503238" y="1260061"/>
            <a:ext cx="4863894" cy="3549610"/>
          </a:xfrm>
          <a:prstGeom prst="roundRect">
            <a:avLst>
              <a:gd fmla="val 0" name="adj"/>
            </a:avLst>
          </a:prstGeom>
          <a:noFill/>
          <a:ln cap="flat" cmpd="sng" w="38100">
            <a:solidFill>
              <a:srgbClr val="00B1C2"/>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p:txBody>
      </p:sp>
      <p:sp>
        <p:nvSpPr>
          <p:cNvPr id="275" name="Google Shape;275;p18"/>
          <p:cNvSpPr/>
          <p:nvPr/>
        </p:nvSpPr>
        <p:spPr>
          <a:xfrm>
            <a:off x="5367130" y="1260061"/>
            <a:ext cx="3291234" cy="3549610"/>
          </a:xfrm>
          <a:prstGeom prst="roundRect">
            <a:avLst>
              <a:gd fmla="val 0" name="adj"/>
            </a:avLst>
          </a:prstGeom>
          <a:noFill/>
          <a:ln cap="flat" cmpd="sng" w="38100">
            <a:solidFill>
              <a:srgbClr val="00B1C2"/>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19"/>
          <p:cNvPicPr preferRelativeResize="0"/>
          <p:nvPr/>
        </p:nvPicPr>
        <p:blipFill rotWithShape="1">
          <a:blip r:embed="rId3">
            <a:alphaModFix/>
          </a:blip>
          <a:srcRect b="0" l="0" r="0" t="0"/>
          <a:stretch/>
        </p:blipFill>
        <p:spPr>
          <a:xfrm>
            <a:off x="770639" y="827620"/>
            <a:ext cx="7611366" cy="3822174"/>
          </a:xfrm>
          <a:prstGeom prst="rect">
            <a:avLst/>
          </a:prstGeom>
          <a:noFill/>
          <a:ln>
            <a:noFill/>
          </a:ln>
        </p:spPr>
      </p:pic>
      <p:pic>
        <p:nvPicPr>
          <p:cNvPr id="282" name="Google Shape;282;p19">
            <a:hlinkClick r:id="rId4"/>
          </p:cNvPr>
          <p:cNvPicPr preferRelativeResize="0"/>
          <p:nvPr/>
        </p:nvPicPr>
        <p:blipFill rotWithShape="1">
          <a:blip r:embed="rId5">
            <a:alphaModFix/>
          </a:blip>
          <a:srcRect b="0" l="0" r="0" t="0"/>
          <a:stretch/>
        </p:blipFill>
        <p:spPr>
          <a:xfrm>
            <a:off x="1666012" y="1122219"/>
            <a:ext cx="5807843" cy="2776452"/>
          </a:xfrm>
          <a:prstGeom prst="roundRect">
            <a:avLst>
              <a:gd fmla="val 13642" name="adj"/>
            </a:avLst>
          </a:prstGeom>
          <a:noFill/>
          <a:ln>
            <a:noFill/>
          </a:ln>
        </p:spPr>
      </p:pic>
      <p:sp>
        <p:nvSpPr>
          <p:cNvPr id="283" name="Google Shape;283;p19"/>
          <p:cNvSpPr txBox="1"/>
          <p:nvPr/>
        </p:nvSpPr>
        <p:spPr>
          <a:xfrm>
            <a:off x="1499337" y="4371232"/>
            <a:ext cx="6067790" cy="66172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ESTALLIDO SOCIAL EN CHILE, DE LA REBELIÓN A LA REVOLUCIÓN POR UNA MEJORA SOCIAL</a:t>
            </a:r>
            <a:endParaRPr b="0" i="0" sz="1400" u="none" cap="none" strike="noStrike">
              <a:solidFill>
                <a:srgbClr val="000000"/>
              </a:solidFill>
              <a:latin typeface="Arial"/>
              <a:ea typeface="Arial"/>
              <a:cs typeface="Arial"/>
              <a:sym typeface="Arial"/>
            </a:endParaRPr>
          </a:p>
          <a:p>
            <a:pPr indent="-44450" lvl="0" marL="266700" marR="0" rtl="0" algn="l">
              <a:lnSpc>
                <a:spcPct val="100000"/>
              </a:lnSpc>
              <a:spcBef>
                <a:spcPts val="600"/>
              </a:spcBef>
              <a:spcAft>
                <a:spcPts val="0"/>
              </a:spcAft>
              <a:buClr>
                <a:srgbClr val="000000"/>
              </a:buClr>
              <a:buSzPts val="1000"/>
              <a:buFont typeface="Arial"/>
              <a:buNone/>
            </a:pPr>
            <a:r>
              <a:rPr b="0" i="0" lang="es-ES" sz="1000" u="none" cap="none" strike="noStrike">
                <a:solidFill>
                  <a:srgbClr val="A5A5A5"/>
                </a:solidFill>
                <a:latin typeface="Calibri"/>
                <a:ea typeface="Calibri"/>
                <a:cs typeface="Calibri"/>
                <a:sym typeface="Calibri"/>
              </a:rPr>
              <a:t>https://www.youtube.com/watch?v=SlRb-S47qq4 </a:t>
            </a:r>
            <a:endParaRPr b="0" i="0" sz="1000" u="none" cap="none" strike="noStrike">
              <a:solidFill>
                <a:srgbClr val="A5A5A5"/>
              </a:solidFill>
              <a:latin typeface="Calibri"/>
              <a:ea typeface="Calibri"/>
              <a:cs typeface="Calibri"/>
              <a:sym typeface="Calibri"/>
            </a:endParaRPr>
          </a:p>
        </p:txBody>
      </p:sp>
      <p:sp>
        <p:nvSpPr>
          <p:cNvPr id="284" name="Google Shape;284;p19"/>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285" name="Google Shape;285;p19"/>
          <p:cNvGrpSpPr/>
          <p:nvPr/>
        </p:nvGrpSpPr>
        <p:grpSpPr>
          <a:xfrm>
            <a:off x="514858" y="499074"/>
            <a:ext cx="131794" cy="132296"/>
            <a:chOff x="511902" y="912279"/>
            <a:chExt cx="281320" cy="282391"/>
          </a:xfrm>
        </p:grpSpPr>
        <p:sp>
          <p:nvSpPr>
            <p:cNvPr id="286" name="Google Shape;286;p19"/>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87" name="Google Shape;287;p19"/>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288" name="Google Shape;288;p19"/>
          <p:cNvPicPr preferRelativeResize="0"/>
          <p:nvPr/>
        </p:nvPicPr>
        <p:blipFill rotWithShape="1">
          <a:blip r:embed="rId7">
            <a:alphaModFix/>
          </a:blip>
          <a:srcRect b="0" l="0" r="0" t="0"/>
          <a:stretch/>
        </p:blipFill>
        <p:spPr>
          <a:xfrm>
            <a:off x="1504950" y="4861749"/>
            <a:ext cx="185286" cy="177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9" name="Google Shape;59;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60" name="Google Shape;60;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 name="Google Shape;61;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3300"/>
              <a:buFont typeface="Arial"/>
              <a:buNone/>
            </a:pPr>
            <a:r>
              <a:rPr b="0" i="0" lang="es-ES" sz="3300" u="none" cap="none" strike="noStrike">
                <a:solidFill>
                  <a:schemeClr val="lt1"/>
                </a:solidFill>
                <a:latin typeface="Arial"/>
                <a:ea typeface="Arial"/>
                <a:cs typeface="Arial"/>
                <a:sym typeface="Arial"/>
              </a:rPr>
              <a:t>INTRODUCCIÓN</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3300"/>
              <a:buFont typeface="Arial"/>
              <a:buNone/>
            </a:pPr>
            <a:r>
              <a:rPr b="1" i="0" lang="es-ES" sz="3300" u="none" cap="none" strike="noStrike">
                <a:solidFill>
                  <a:schemeClr val="lt1"/>
                </a:solidFill>
                <a:latin typeface="Arial"/>
                <a:ea typeface="Arial"/>
                <a:cs typeface="Arial"/>
                <a:sym typeface="Arial"/>
              </a:rPr>
              <a:t>DE LA SESIÓN</a:t>
            </a:r>
            <a:endParaRPr b="0" i="0" sz="1400" u="none" cap="none" strike="noStrike">
              <a:solidFill>
                <a:srgbClr val="000000"/>
              </a:solidFill>
              <a:latin typeface="Arial"/>
              <a:ea typeface="Arial"/>
              <a:cs typeface="Arial"/>
              <a:sym typeface="Arial"/>
            </a:endParaRPr>
          </a:p>
        </p:txBody>
      </p:sp>
      <p:pic>
        <p:nvPicPr>
          <p:cNvPr id="62" name="Google Shape;62;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63" name="Google Shape;63;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5" name="Google Shape;295;p20"/>
          <p:cNvSpPr txBox="1"/>
          <p:nvPr/>
        </p:nvSpPr>
        <p:spPr>
          <a:xfrm>
            <a:off x="1008062" y="3169972"/>
            <a:ext cx="493553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VIGILANCIA SOCIAL Y </a:t>
            </a:r>
            <a:r>
              <a:rPr b="1" i="0" lang="es-ES" sz="2800" u="none" cap="none" strike="noStrike">
                <a:solidFill>
                  <a:schemeClr val="lt1"/>
                </a:solidFill>
                <a:latin typeface="Arial"/>
                <a:ea typeface="Arial"/>
                <a:cs typeface="Arial"/>
                <a:sym typeface="Arial"/>
              </a:rPr>
              <a:t>CONTROL POLÍTICO</a:t>
            </a:r>
            <a:endParaRPr b="0" i="0" sz="1400" u="none" cap="none" strike="noStrike">
              <a:solidFill>
                <a:srgbClr val="000000"/>
              </a:solidFill>
              <a:latin typeface="Arial"/>
              <a:ea typeface="Arial"/>
              <a:cs typeface="Arial"/>
              <a:sym typeface="Arial"/>
            </a:endParaRPr>
          </a:p>
        </p:txBody>
      </p:sp>
      <p:pic>
        <p:nvPicPr>
          <p:cNvPr id="296" name="Google Shape;296;p2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1"/>
          <p:cNvSpPr txBox="1"/>
          <p:nvPr/>
        </p:nvSpPr>
        <p:spPr>
          <a:xfrm>
            <a:off x="4754563" y="917167"/>
            <a:ext cx="3921125" cy="303159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LA VIGILANCIA </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La vigilancia es una forma de participación ciudadana que relaciona al Estado y la sociedad.</a:t>
            </a:r>
            <a:endParaRPr b="0" i="0" sz="1400" u="none" cap="none" strike="noStrike">
              <a:solidFill>
                <a:srgbClr val="000000"/>
              </a:solidFill>
              <a:latin typeface="Arial"/>
              <a:ea typeface="Arial"/>
              <a:cs typeface="Arial"/>
              <a:sym typeface="Arial"/>
            </a:endParaRPr>
          </a:p>
          <a:p>
            <a:pPr indent="-65087"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Busca centrar la atención del ciudadano y de la sociedad civil sobre las acciones que realiza el Estado.  </a:t>
            </a:r>
            <a:endParaRPr b="0" i="0" sz="1400" u="none" cap="none" strike="noStrike">
              <a:solidFill>
                <a:srgbClr val="000000"/>
              </a:solidFill>
              <a:latin typeface="Arial"/>
              <a:ea typeface="Arial"/>
              <a:cs typeface="Arial"/>
              <a:sym typeface="Arial"/>
            </a:endParaRPr>
          </a:p>
          <a:p>
            <a:pPr indent="-65087"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Abarca diferentes modalidades de vigilancia en aquellos espacios donde se ejerce el poder del Estado. </a:t>
            </a:r>
            <a:endParaRPr b="0" i="0" sz="1400" u="none" cap="none" strike="noStrike">
              <a:solidFill>
                <a:srgbClr val="000000"/>
              </a:solidFill>
              <a:latin typeface="Arial"/>
              <a:ea typeface="Arial"/>
              <a:cs typeface="Arial"/>
              <a:sym typeface="Arial"/>
            </a:endParaRPr>
          </a:p>
        </p:txBody>
      </p:sp>
      <p:sp>
        <p:nvSpPr>
          <p:cNvPr id="303" name="Google Shape;303;p21"/>
          <p:cNvSpPr txBox="1"/>
          <p:nvPr/>
        </p:nvSpPr>
        <p:spPr>
          <a:xfrm>
            <a:off x="507358" y="4927926"/>
            <a:ext cx="3889376"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Ciudadanos húngaros reúnen firmas para que su gobierno se una a la fiscalía europea (EPPO)</a:t>
            </a:r>
            <a:endParaRPr b="0" i="0" sz="1000" u="none" cap="none" strike="noStrike">
              <a:solidFill>
                <a:schemeClr val="dk1"/>
              </a:solidFill>
              <a:latin typeface="Calibri"/>
              <a:ea typeface="Calibri"/>
              <a:cs typeface="Calibri"/>
              <a:sym typeface="Calibri"/>
            </a:endParaRPr>
          </a:p>
        </p:txBody>
      </p:sp>
      <p:sp>
        <p:nvSpPr>
          <p:cNvPr id="304" name="Google Shape;304;p2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VIGILANCIA SOCIAL Y CONTROL POLÍTICO</a:t>
            </a:r>
            <a:endParaRPr b="0" i="0" sz="1400" u="none" cap="none" strike="noStrike">
              <a:solidFill>
                <a:srgbClr val="000000"/>
              </a:solidFill>
              <a:latin typeface="Arial"/>
              <a:ea typeface="Arial"/>
              <a:cs typeface="Arial"/>
              <a:sym typeface="Arial"/>
            </a:endParaRPr>
          </a:p>
        </p:txBody>
      </p:sp>
      <p:pic>
        <p:nvPicPr>
          <p:cNvPr id="305" name="Google Shape;305;p21"/>
          <p:cNvPicPr preferRelativeResize="0"/>
          <p:nvPr/>
        </p:nvPicPr>
        <p:blipFill rotWithShape="1">
          <a:blip r:embed="rId3">
            <a:alphaModFix/>
          </a:blip>
          <a:srcRect b="0" l="0" r="0" t="0"/>
          <a:stretch/>
        </p:blipFill>
        <p:spPr>
          <a:xfrm>
            <a:off x="507592" y="917167"/>
            <a:ext cx="3885022" cy="39608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2"/>
          <p:cNvSpPr txBox="1"/>
          <p:nvPr/>
        </p:nvSpPr>
        <p:spPr>
          <a:xfrm>
            <a:off x="4756077" y="917502"/>
            <a:ext cx="3919611" cy="278537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DIMENSIONES DE LA VIGILANCIA SOCIAL</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600"/>
              </a:spcBef>
              <a:spcAft>
                <a:spcPts val="0"/>
              </a:spcAft>
              <a:buClr>
                <a:srgbClr val="714FA0"/>
              </a:buClr>
              <a:buSzPts val="1600"/>
              <a:buFont typeface="Arial"/>
              <a:buChar char="•"/>
            </a:pPr>
            <a:r>
              <a:rPr b="1" i="0" lang="es-ES" sz="1600" u="none" cap="none" strike="noStrike">
                <a:solidFill>
                  <a:srgbClr val="714FA0"/>
                </a:solidFill>
                <a:latin typeface="Calibri"/>
                <a:ea typeface="Calibri"/>
                <a:cs typeface="Calibri"/>
                <a:sym typeface="Calibri"/>
              </a:rPr>
              <a:t>Conciencia de derechos: </a:t>
            </a:r>
            <a:r>
              <a:rPr b="0" i="0" lang="es-ES" sz="1600" u="none" cap="none" strike="noStrike">
                <a:solidFill>
                  <a:schemeClr val="dk1"/>
                </a:solidFill>
                <a:latin typeface="Calibri"/>
                <a:ea typeface="Calibri"/>
                <a:cs typeface="Calibri"/>
                <a:sym typeface="Calibri"/>
              </a:rPr>
              <a:t>ejercicio de ciudadanía.</a:t>
            </a:r>
            <a:endParaRPr b="0" i="0" sz="1400" u="none" cap="none" strike="noStrike">
              <a:solidFill>
                <a:srgbClr val="000000"/>
              </a:solidFill>
              <a:latin typeface="Arial"/>
              <a:ea typeface="Arial"/>
              <a:cs typeface="Arial"/>
              <a:sym typeface="Arial"/>
            </a:endParaRPr>
          </a:p>
          <a:p>
            <a:pPr indent="-65087"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rgbClr val="714FA0"/>
              </a:buClr>
              <a:buSzPts val="1600"/>
              <a:buFont typeface="Arial"/>
              <a:buChar char="•"/>
            </a:pPr>
            <a:r>
              <a:rPr b="1" i="0" lang="es-ES" sz="1600" u="none" cap="none" strike="noStrike">
                <a:solidFill>
                  <a:srgbClr val="714FA0"/>
                </a:solidFill>
                <a:latin typeface="Calibri"/>
                <a:ea typeface="Calibri"/>
                <a:cs typeface="Calibri"/>
                <a:sym typeface="Calibri"/>
              </a:rPr>
              <a:t>Acceso a información: </a:t>
            </a:r>
            <a:r>
              <a:rPr b="0" i="0" lang="es-ES" sz="1600" u="none" cap="none" strike="noStrike">
                <a:solidFill>
                  <a:schemeClr val="dk1"/>
                </a:solidFill>
                <a:latin typeface="Calibri"/>
                <a:ea typeface="Calibri"/>
                <a:cs typeface="Calibri"/>
                <a:sym typeface="Calibri"/>
              </a:rPr>
              <a:t>transparencia y rendición de cuentas del Estado para permitir la vigilancia desde la sociedad civil.</a:t>
            </a:r>
            <a:endParaRPr b="0" i="0" sz="1400" u="none" cap="none" strike="noStrike">
              <a:solidFill>
                <a:srgbClr val="000000"/>
              </a:solidFill>
              <a:latin typeface="Arial"/>
              <a:ea typeface="Arial"/>
              <a:cs typeface="Arial"/>
              <a:sym typeface="Arial"/>
            </a:endParaRPr>
          </a:p>
          <a:p>
            <a:pPr indent="-65087" lvl="0" marL="177800" marR="0" rtl="0" algn="l">
              <a:lnSpc>
                <a:spcPct val="100000"/>
              </a:lnSpc>
              <a:spcBef>
                <a:spcPts val="0"/>
              </a:spcBef>
              <a:spcAft>
                <a:spcPts val="0"/>
              </a:spcAft>
              <a:buClr>
                <a:schemeClr val="dk1"/>
              </a:buClr>
              <a:buSzPts val="1600"/>
              <a:buFont typeface="Arial"/>
              <a:buNone/>
            </a:pPr>
            <a:r>
              <a:t/>
            </a:r>
            <a:endParaRPr b="1"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rgbClr val="714FA0"/>
              </a:buClr>
              <a:buSzPts val="1600"/>
              <a:buFont typeface="Arial"/>
              <a:buChar char="•"/>
            </a:pPr>
            <a:r>
              <a:rPr b="1" i="0" lang="es-ES" sz="1600" u="none" cap="none" strike="noStrike">
                <a:solidFill>
                  <a:srgbClr val="714FA0"/>
                </a:solidFill>
                <a:latin typeface="Calibri"/>
                <a:ea typeface="Calibri"/>
                <a:cs typeface="Calibri"/>
                <a:sym typeface="Calibri"/>
              </a:rPr>
              <a:t>Cultura de vigilancia: </a:t>
            </a:r>
            <a:r>
              <a:rPr b="0" i="0" lang="es-ES" sz="1600" u="none" cap="none" strike="noStrike">
                <a:solidFill>
                  <a:schemeClr val="dk1"/>
                </a:solidFill>
                <a:latin typeface="Calibri"/>
                <a:ea typeface="Calibri"/>
                <a:cs typeface="Calibri"/>
                <a:sym typeface="Calibri"/>
              </a:rPr>
              <a:t>cultura de servicio público desde el Estado y de responsabilidad desde la sociedad civil. </a:t>
            </a:r>
            <a:endParaRPr b="0" i="0" sz="1400" u="none" cap="none" strike="noStrike">
              <a:solidFill>
                <a:srgbClr val="000000"/>
              </a:solidFill>
              <a:latin typeface="Arial"/>
              <a:ea typeface="Arial"/>
              <a:cs typeface="Arial"/>
              <a:sym typeface="Arial"/>
            </a:endParaRPr>
          </a:p>
        </p:txBody>
      </p:sp>
      <p:pic>
        <p:nvPicPr>
          <p:cNvPr descr="1 2 3 4 5 6 7 SELECCIONAR El  titular  del JNE  Victor Ticona y los observadores   internacional , desarrollaron una  intensa labor de fiscalización en los comicios congresales de hoy. Foto: ANDINA/JNE 26/01/2020   El titular del JNE Victor Ticona y los observadores internacional , desarrollaron una intensa labor de fiscalización en los comicios congresales de hoy. Foto: ANDINA/JNE" id="312" name="Google Shape;312;p22"/>
          <p:cNvPicPr preferRelativeResize="0"/>
          <p:nvPr/>
        </p:nvPicPr>
        <p:blipFill rotWithShape="1">
          <a:blip r:embed="rId3">
            <a:alphaModFix/>
          </a:blip>
          <a:srcRect b="0" l="0" r="0" t="0"/>
          <a:stretch/>
        </p:blipFill>
        <p:spPr>
          <a:xfrm>
            <a:off x="503238" y="917501"/>
            <a:ext cx="3889375" cy="3956123"/>
          </a:xfrm>
          <a:prstGeom prst="rect">
            <a:avLst/>
          </a:prstGeom>
          <a:noFill/>
          <a:ln>
            <a:noFill/>
          </a:ln>
        </p:spPr>
      </p:pic>
      <p:sp>
        <p:nvSpPr>
          <p:cNvPr id="313" name="Google Shape;313;p2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VIGILANCIA SOCIAL Y CONTROL POLÍTICO</a:t>
            </a:r>
            <a:endParaRPr b="0" i="0" sz="1400" u="none" cap="none" strike="noStrike">
              <a:solidFill>
                <a:srgbClr val="000000"/>
              </a:solidFill>
              <a:latin typeface="Arial"/>
              <a:ea typeface="Arial"/>
              <a:cs typeface="Arial"/>
              <a:sym typeface="Arial"/>
            </a:endParaRPr>
          </a:p>
        </p:txBody>
      </p:sp>
      <p:sp>
        <p:nvSpPr>
          <p:cNvPr id="314" name="Google Shape;314;p22"/>
          <p:cNvSpPr txBox="1"/>
          <p:nvPr/>
        </p:nvSpPr>
        <p:spPr>
          <a:xfrm>
            <a:off x="507358" y="5080100"/>
            <a:ext cx="3889376"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andina.pe)</a:t>
            </a:r>
            <a:endParaRPr b="0" i="0" sz="10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3"/>
          <p:cNvSpPr txBox="1"/>
          <p:nvPr/>
        </p:nvSpPr>
        <p:spPr>
          <a:xfrm>
            <a:off x="506503" y="916079"/>
            <a:ext cx="7872184" cy="2292935"/>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CONTROL POLÍTICO </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Este tipo de control no aparece desarrollado en la Constitución Política, pero algunos artículos sí señalan formas de control de la ciudadanía. </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Se relaciona con la fiscalización a través de la vigilancia social.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Se manifiesta a través de: control comunitario, control ciudadano, control social, control social de la gestión pública, control social participativo, mecanismos de control y derechos de control ciudadano.</a:t>
            </a:r>
            <a:endParaRPr b="0" i="0" sz="1600" u="none" cap="none" strike="noStrike">
              <a:solidFill>
                <a:schemeClr val="dk1"/>
              </a:solidFill>
              <a:latin typeface="Calibri"/>
              <a:ea typeface="Calibri"/>
              <a:cs typeface="Calibri"/>
              <a:sym typeface="Calibri"/>
            </a:endParaRPr>
          </a:p>
        </p:txBody>
      </p:sp>
      <p:sp>
        <p:nvSpPr>
          <p:cNvPr id="321" name="Google Shape;321;p2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VIGILANCIA SOCIAL Y CONTROL POLÍTICO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4"/>
          <p:cNvSpPr/>
          <p:nvPr/>
        </p:nvSpPr>
        <p:spPr>
          <a:xfrm>
            <a:off x="517940" y="1645659"/>
            <a:ext cx="8157748" cy="3588329"/>
          </a:xfrm>
          <a:prstGeom prst="roundRect">
            <a:avLst>
              <a:gd fmla="val 598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8" name="Google Shape;328;p24"/>
          <p:cNvSpPr txBox="1"/>
          <p:nvPr/>
        </p:nvSpPr>
        <p:spPr>
          <a:xfrm>
            <a:off x="1778668" y="2293356"/>
            <a:ext cx="5998546" cy="229293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Calibri"/>
                <a:ea typeface="Calibri"/>
                <a:cs typeface="Calibri"/>
                <a:sym typeface="Calibri"/>
              </a:rPr>
              <a:t>CONTROL SOCIAL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“El concepto de control social asume igualmente una doble connotación: </a:t>
            </a:r>
            <a:r>
              <a:rPr b="1" i="0" lang="es-ES" sz="1800" u="none" cap="none" strike="noStrike">
                <a:solidFill>
                  <a:schemeClr val="lt1"/>
                </a:solidFill>
                <a:latin typeface="Calibri"/>
                <a:ea typeface="Calibri"/>
                <a:cs typeface="Calibri"/>
                <a:sym typeface="Calibri"/>
              </a:rPr>
              <a:t>asumido como derecho </a:t>
            </a:r>
            <a:r>
              <a:rPr b="0" i="0" lang="es-ES" sz="1800" u="none" cap="none" strike="noStrike">
                <a:solidFill>
                  <a:schemeClr val="lt1"/>
                </a:solidFill>
                <a:latin typeface="Calibri"/>
                <a:ea typeface="Calibri"/>
                <a:cs typeface="Calibri"/>
                <a:sym typeface="Calibri"/>
              </a:rPr>
              <a:t>a la fiscalización de la gestión pública tanto en la esfera de las entidades del Estado como en las entidades no estatales de manera tanto individual como colectiva. </a:t>
            </a:r>
            <a:r>
              <a:rPr b="1" i="0" lang="es-ES" sz="1800" u="none" cap="none" strike="noStrike">
                <a:solidFill>
                  <a:schemeClr val="lt1"/>
                </a:solidFill>
                <a:latin typeface="Calibri"/>
                <a:ea typeface="Calibri"/>
                <a:cs typeface="Calibri"/>
                <a:sym typeface="Calibri"/>
              </a:rPr>
              <a:t>Asumido como vigilancia </a:t>
            </a:r>
            <a:r>
              <a:rPr b="0" i="0" lang="es-ES" sz="1800" u="none" cap="none" strike="noStrike">
                <a:solidFill>
                  <a:schemeClr val="lt1"/>
                </a:solidFill>
                <a:latin typeface="Calibri"/>
                <a:ea typeface="Calibri"/>
                <a:cs typeface="Calibri"/>
                <a:sym typeface="Calibri"/>
              </a:rPr>
              <a:t>expresa el derecho y el deber de los ciudadanos a controlar la gestión pública estatal ya sea de manera individual o colectiva”.</a:t>
            </a:r>
            <a:endParaRPr b="0" i="0" sz="1800" u="none" cap="none" strike="noStrike">
              <a:solidFill>
                <a:schemeClr val="lt1"/>
              </a:solidFill>
              <a:latin typeface="Calibri"/>
              <a:ea typeface="Calibri"/>
              <a:cs typeface="Calibri"/>
              <a:sym typeface="Calibri"/>
            </a:endParaRPr>
          </a:p>
        </p:txBody>
      </p:sp>
      <p:pic>
        <p:nvPicPr>
          <p:cNvPr id="329" name="Google Shape;329;p24"/>
          <p:cNvPicPr preferRelativeResize="0"/>
          <p:nvPr/>
        </p:nvPicPr>
        <p:blipFill rotWithShape="1">
          <a:blip r:embed="rId3">
            <a:alphaModFix/>
          </a:blip>
          <a:srcRect b="0" l="0" r="0" t="0"/>
          <a:stretch/>
        </p:blipFill>
        <p:spPr>
          <a:xfrm>
            <a:off x="779740" y="666860"/>
            <a:ext cx="998927" cy="1686189"/>
          </a:xfrm>
          <a:prstGeom prst="rect">
            <a:avLst/>
          </a:prstGeom>
          <a:noFill/>
          <a:ln>
            <a:noFill/>
          </a:ln>
        </p:spPr>
      </p:pic>
      <p:sp>
        <p:nvSpPr>
          <p:cNvPr id="330" name="Google Shape;330;p2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VIGILANCIA SOCIAL Y CONTROL POLÍTICO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5"/>
          <p:cNvPicPr preferRelativeResize="0"/>
          <p:nvPr/>
        </p:nvPicPr>
        <p:blipFill rotWithShape="1">
          <a:blip r:embed="rId3">
            <a:alphaModFix/>
          </a:blip>
          <a:srcRect b="0" l="0" r="0" t="0"/>
          <a:stretch/>
        </p:blipFill>
        <p:spPr>
          <a:xfrm>
            <a:off x="770639" y="827620"/>
            <a:ext cx="7611366" cy="3822174"/>
          </a:xfrm>
          <a:prstGeom prst="rect">
            <a:avLst/>
          </a:prstGeom>
          <a:noFill/>
          <a:ln>
            <a:noFill/>
          </a:ln>
        </p:spPr>
      </p:pic>
      <p:pic>
        <p:nvPicPr>
          <p:cNvPr id="337" name="Google Shape;337;p25">
            <a:hlinkClick r:id="rId4"/>
          </p:cNvPr>
          <p:cNvPicPr preferRelativeResize="0"/>
          <p:nvPr/>
        </p:nvPicPr>
        <p:blipFill rotWithShape="1">
          <a:blip r:embed="rId5">
            <a:alphaModFix/>
          </a:blip>
          <a:srcRect b="10408" l="0" r="0" t="4985"/>
          <a:stretch/>
        </p:blipFill>
        <p:spPr>
          <a:xfrm>
            <a:off x="1666012" y="1122220"/>
            <a:ext cx="5833978" cy="2776452"/>
          </a:xfrm>
          <a:prstGeom prst="roundRect">
            <a:avLst>
              <a:gd fmla="val 12729" name="adj"/>
            </a:avLst>
          </a:prstGeom>
          <a:noFill/>
          <a:ln>
            <a:noFill/>
          </a:ln>
        </p:spPr>
      </p:pic>
      <p:sp>
        <p:nvSpPr>
          <p:cNvPr id="338" name="Google Shape;338;p25"/>
          <p:cNvSpPr txBox="1"/>
          <p:nvPr/>
        </p:nvSpPr>
        <p:spPr>
          <a:xfrm>
            <a:off x="1499337" y="4371232"/>
            <a:ext cx="6067790" cy="4462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EXPERIENCIAS DE VIGILANCIA COMUNITARIA</a:t>
            </a:r>
            <a:endParaRPr b="0" i="0" sz="1400" u="none" cap="none" strike="noStrike">
              <a:solidFill>
                <a:srgbClr val="000000"/>
              </a:solidFill>
              <a:latin typeface="Arial"/>
              <a:ea typeface="Arial"/>
              <a:cs typeface="Arial"/>
              <a:sym typeface="Arial"/>
            </a:endParaRPr>
          </a:p>
          <a:p>
            <a:pPr indent="225425" lvl="0" marL="0" marR="0" rtl="0" algn="l">
              <a:lnSpc>
                <a:spcPct val="100000"/>
              </a:lnSpc>
              <a:spcBef>
                <a:spcPts val="600"/>
              </a:spcBef>
              <a:spcAft>
                <a:spcPts val="0"/>
              </a:spcAft>
              <a:buClr>
                <a:srgbClr val="000000"/>
              </a:buClr>
              <a:buSzPts val="1000"/>
              <a:buFont typeface="Arial"/>
              <a:buNone/>
            </a:pPr>
            <a:r>
              <a:rPr b="0" i="0" lang="es-ES" sz="1000" u="none" cap="none" strike="noStrike">
                <a:solidFill>
                  <a:srgbClr val="A5A5A5"/>
                </a:solidFill>
                <a:latin typeface="Calibri"/>
                <a:ea typeface="Calibri"/>
                <a:cs typeface="Calibri"/>
                <a:sym typeface="Calibri"/>
              </a:rPr>
              <a:t>https://www.youtube.com/watch?v=KpWo-x3IgOg </a:t>
            </a:r>
            <a:endParaRPr b="0" i="0" sz="1000" u="none" cap="none" strike="noStrike">
              <a:solidFill>
                <a:srgbClr val="A5A5A5"/>
              </a:solidFill>
              <a:latin typeface="Calibri"/>
              <a:ea typeface="Calibri"/>
              <a:cs typeface="Calibri"/>
              <a:sym typeface="Calibri"/>
            </a:endParaRPr>
          </a:p>
        </p:txBody>
      </p:sp>
      <p:sp>
        <p:nvSpPr>
          <p:cNvPr id="339" name="Google Shape;339;p25"/>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340" name="Google Shape;340;p25"/>
          <p:cNvGrpSpPr/>
          <p:nvPr/>
        </p:nvGrpSpPr>
        <p:grpSpPr>
          <a:xfrm>
            <a:off x="514858" y="499074"/>
            <a:ext cx="131794" cy="132296"/>
            <a:chOff x="511902" y="912279"/>
            <a:chExt cx="281320" cy="282391"/>
          </a:xfrm>
        </p:grpSpPr>
        <p:sp>
          <p:nvSpPr>
            <p:cNvPr id="341" name="Google Shape;341;p25"/>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42" name="Google Shape;342;p25"/>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343" name="Google Shape;343;p25"/>
          <p:cNvPicPr preferRelativeResize="0"/>
          <p:nvPr/>
        </p:nvPicPr>
        <p:blipFill rotWithShape="1">
          <a:blip r:embed="rId7">
            <a:alphaModFix/>
          </a:blip>
          <a:srcRect b="0" l="0" r="0" t="0"/>
          <a:stretch/>
        </p:blipFill>
        <p:spPr>
          <a:xfrm>
            <a:off x="1504950" y="4652666"/>
            <a:ext cx="185286" cy="1778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6"/>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49" name="Google Shape;349;p26"/>
          <p:cNvGrpSpPr/>
          <p:nvPr/>
        </p:nvGrpSpPr>
        <p:grpSpPr>
          <a:xfrm>
            <a:off x="2506315" y="2194222"/>
            <a:ext cx="4581728" cy="827959"/>
            <a:chOff x="2403187" y="2211377"/>
            <a:chExt cx="4581728" cy="827959"/>
          </a:xfrm>
        </p:grpSpPr>
        <p:sp>
          <p:nvSpPr>
            <p:cNvPr id="350" name="Google Shape;350;p26"/>
            <p:cNvSpPr txBox="1"/>
            <p:nvPr/>
          </p:nvSpPr>
          <p:spPr>
            <a:xfrm>
              <a:off x="2403187"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1" i="0" lang="es-ES" sz="3600" u="none" cap="none" strike="noStrike">
                  <a:solidFill>
                    <a:schemeClr val="lt1"/>
                  </a:solidFill>
                  <a:latin typeface="Arial"/>
                  <a:ea typeface="Arial"/>
                  <a:cs typeface="Arial"/>
                  <a:sym typeface="Arial"/>
                </a:rPr>
                <a:t>CONCLUSIONES</a:t>
              </a:r>
              <a:endParaRPr b="1" i="0" sz="3600" u="none" cap="none" strike="noStrike">
                <a:solidFill>
                  <a:schemeClr val="lt1"/>
                </a:solidFill>
                <a:latin typeface="Arial"/>
                <a:ea typeface="Arial"/>
                <a:cs typeface="Arial"/>
                <a:sym typeface="Arial"/>
              </a:endParaRPr>
            </a:p>
          </p:txBody>
        </p:sp>
        <p:pic>
          <p:nvPicPr>
            <p:cNvPr id="351" name="Google Shape;351;p26"/>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352" name="Google Shape;352;p26"/>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7"/>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9" name="Google Shape;359;p27"/>
          <p:cNvSpPr txBox="1"/>
          <p:nvPr/>
        </p:nvSpPr>
        <p:spPr>
          <a:xfrm>
            <a:off x="1330941" y="918373"/>
            <a:ext cx="5266561" cy="30162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Para ejercer la ciudadanía se requiere de un espacio público, el cual es el ámbito adecuado donde la estructura de derechos y responsabilidades cobra sentido y práctica.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Un ciudadano activo es toda persona comprometida e involucrada en diferentes asuntos públicos de la comunidad en la que vive, abordando sus problemas y logrando el cambio o la resistencia al cambio no deseado.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La participación política es el comportamiento que interviene en las decisiones del gobierno.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La vigilancia social busca centrar la atención del ciudadano y de la sociedad civil sobre las acciones que realiza el Estado, mientras que el control político tiene un carácter fiscalizador.</a:t>
            </a:r>
            <a:endParaRPr b="0" i="0" sz="1400" u="none" cap="none" strike="noStrike">
              <a:solidFill>
                <a:srgbClr val="000000"/>
              </a:solidFill>
              <a:latin typeface="Arial"/>
              <a:ea typeface="Arial"/>
              <a:cs typeface="Arial"/>
              <a:sym typeface="Arial"/>
            </a:endParaRPr>
          </a:p>
        </p:txBody>
      </p:sp>
      <p:pic>
        <p:nvPicPr>
          <p:cNvPr id="360" name="Google Shape;360;p27"/>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sp>
        <p:nvSpPr>
          <p:cNvPr id="361" name="Google Shape;361;p27"/>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2" name="Google Shape;362;p27"/>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363" name="Google Shape;363;p2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Arial"/>
              <a:ea typeface="Arial"/>
              <a:cs typeface="Arial"/>
              <a:sym typeface="Arial"/>
            </a:endParaRPr>
          </a:p>
        </p:txBody>
      </p:sp>
      <p:pic>
        <p:nvPicPr>
          <p:cNvPr id="364" name="Google Shape;364;p27"/>
          <p:cNvPicPr preferRelativeResize="0"/>
          <p:nvPr/>
        </p:nvPicPr>
        <p:blipFill rotWithShape="1">
          <a:blip r:embed="rId3">
            <a:alphaModFix/>
          </a:blip>
          <a:srcRect b="0" l="0" r="0" t="0"/>
          <a:stretch/>
        </p:blipFill>
        <p:spPr>
          <a:xfrm>
            <a:off x="1011260" y="1823286"/>
            <a:ext cx="114138" cy="117546"/>
          </a:xfrm>
          <a:prstGeom prst="rect">
            <a:avLst/>
          </a:prstGeom>
          <a:noFill/>
          <a:ln>
            <a:noFill/>
          </a:ln>
        </p:spPr>
      </p:pic>
      <p:pic>
        <p:nvPicPr>
          <p:cNvPr id="365" name="Google Shape;365;p27"/>
          <p:cNvPicPr preferRelativeResize="0"/>
          <p:nvPr/>
        </p:nvPicPr>
        <p:blipFill rotWithShape="1">
          <a:blip r:embed="rId3">
            <a:alphaModFix/>
          </a:blip>
          <a:srcRect b="0" l="0" r="0" t="0"/>
          <a:stretch/>
        </p:blipFill>
        <p:spPr>
          <a:xfrm>
            <a:off x="1011260" y="2918962"/>
            <a:ext cx="114137" cy="117547"/>
          </a:xfrm>
          <a:prstGeom prst="rect">
            <a:avLst/>
          </a:prstGeom>
          <a:noFill/>
          <a:ln>
            <a:noFill/>
          </a:ln>
        </p:spPr>
      </p:pic>
      <p:pic>
        <p:nvPicPr>
          <p:cNvPr id="366" name="Google Shape;366;p27"/>
          <p:cNvPicPr preferRelativeResize="0"/>
          <p:nvPr/>
        </p:nvPicPr>
        <p:blipFill rotWithShape="1">
          <a:blip r:embed="rId3">
            <a:alphaModFix/>
          </a:blip>
          <a:srcRect b="0" l="0" r="0" t="0"/>
          <a:stretch/>
        </p:blipFill>
        <p:spPr>
          <a:xfrm>
            <a:off x="1011260" y="3555879"/>
            <a:ext cx="114137" cy="1175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8"/>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2" name="Google Shape;372;p28"/>
          <p:cNvSpPr txBox="1"/>
          <p:nvPr/>
        </p:nvSpPr>
        <p:spPr>
          <a:xfrm>
            <a:off x="2519363"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1" i="0" lang="es-ES" sz="3600" u="none" cap="none" strike="noStrike">
                <a:solidFill>
                  <a:schemeClr val="lt1"/>
                </a:solidFill>
                <a:latin typeface="Arial"/>
                <a:ea typeface="Arial"/>
                <a:cs typeface="Arial"/>
                <a:sym typeface="Arial"/>
              </a:rPr>
              <a:t>BIBLIOGRAFÍA</a:t>
            </a:r>
            <a:endParaRPr b="1" i="0" sz="3600" u="none" cap="none" strike="noStrike">
              <a:solidFill>
                <a:schemeClr val="lt1"/>
              </a:solidFill>
              <a:latin typeface="Arial"/>
              <a:ea typeface="Arial"/>
              <a:cs typeface="Arial"/>
              <a:sym typeface="Arial"/>
            </a:endParaRPr>
          </a:p>
        </p:txBody>
      </p:sp>
      <p:pic>
        <p:nvPicPr>
          <p:cNvPr id="373" name="Google Shape;373;p28"/>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374" name="Google Shape;374;p28"/>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9"/>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1" name="Google Shape;381;p29"/>
          <p:cNvSpPr txBox="1"/>
          <p:nvPr/>
        </p:nvSpPr>
        <p:spPr>
          <a:xfrm>
            <a:off x="1279008" y="917823"/>
            <a:ext cx="5482471" cy="3016210"/>
          </a:xfrm>
          <a:prstGeom prst="rect">
            <a:avLst/>
          </a:prstGeom>
          <a:noFill/>
          <a:ln>
            <a:noFill/>
          </a:ln>
        </p:spPr>
        <p:txBody>
          <a:bodyPr anchorCtr="0" anchor="t" bIns="0" lIns="0" spcFirstLastPara="1" rIns="0" wrap="square" tIns="0">
            <a:spAutoFit/>
          </a:bodyPr>
          <a:lstStyle/>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Peralta Duque, Beatriz. “La forma en que se ejerce la ciudadanía en la democracia colombiana”. En: Revista Eleuthera, vol. 4. Caldas, 2010.  </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Serrano, Claudia. Participación social y ciudadanía. Un debate del Chile contemporáneo. Santiago, 1998.</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Cárdenas, Adriana. 11 características de un ciudadano activo. En: https://bit.ly/3vWGXJS. Consultado: junio, 2021. </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Delfino, Gisela y Elena ZUBIETA. “Participación política: concepto y modalidades”. En: Anuario de Investigaciones, vol. XVII. Buenos Aires, 2010. </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Milbrath, Lester W. Political participation. How and why do people get involved in politics?  Chicago, 1965. </a:t>
            </a:r>
            <a:endParaRPr b="0" i="0" sz="1400" u="none" cap="none" strike="noStrike">
              <a:solidFill>
                <a:schemeClr val="dk1"/>
              </a:solidFill>
              <a:latin typeface="Calibri"/>
              <a:ea typeface="Calibri"/>
              <a:cs typeface="Calibri"/>
              <a:sym typeface="Calibri"/>
            </a:endParaRPr>
          </a:p>
        </p:txBody>
      </p:sp>
      <p:pic>
        <p:nvPicPr>
          <p:cNvPr id="382" name="Google Shape;382;p29"/>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sp>
        <p:nvSpPr>
          <p:cNvPr id="383" name="Google Shape;383;p29"/>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84" name="Google Shape;384;p29"/>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385" name="Google Shape;385;p2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386" name="Google Shape;386;p29"/>
          <p:cNvPicPr preferRelativeResize="0"/>
          <p:nvPr/>
        </p:nvPicPr>
        <p:blipFill rotWithShape="1">
          <a:blip r:embed="rId3">
            <a:alphaModFix/>
          </a:blip>
          <a:srcRect b="0" l="0" r="0" t="0"/>
          <a:stretch/>
        </p:blipFill>
        <p:spPr>
          <a:xfrm>
            <a:off x="1008064" y="2250682"/>
            <a:ext cx="103867" cy="106967"/>
          </a:xfrm>
          <a:prstGeom prst="rect">
            <a:avLst/>
          </a:prstGeom>
          <a:noFill/>
          <a:ln>
            <a:noFill/>
          </a:ln>
        </p:spPr>
      </p:pic>
      <p:pic>
        <p:nvPicPr>
          <p:cNvPr id="387" name="Google Shape;387;p29"/>
          <p:cNvPicPr preferRelativeResize="0"/>
          <p:nvPr/>
        </p:nvPicPr>
        <p:blipFill rotWithShape="1">
          <a:blip r:embed="rId3">
            <a:alphaModFix/>
          </a:blip>
          <a:srcRect b="0" l="0" r="0" t="0"/>
          <a:stretch/>
        </p:blipFill>
        <p:spPr>
          <a:xfrm>
            <a:off x="1014900" y="2891386"/>
            <a:ext cx="103867" cy="106967"/>
          </a:xfrm>
          <a:prstGeom prst="rect">
            <a:avLst/>
          </a:prstGeom>
          <a:noFill/>
          <a:ln>
            <a:noFill/>
          </a:ln>
        </p:spPr>
      </p:pic>
      <p:pic>
        <p:nvPicPr>
          <p:cNvPr id="388" name="Google Shape;388;p29"/>
          <p:cNvPicPr preferRelativeResize="0"/>
          <p:nvPr/>
        </p:nvPicPr>
        <p:blipFill rotWithShape="1">
          <a:blip r:embed="rId3">
            <a:alphaModFix/>
          </a:blip>
          <a:srcRect b="0" l="0" r="0" t="0"/>
          <a:stretch/>
        </p:blipFill>
        <p:spPr>
          <a:xfrm>
            <a:off x="1008064" y="1615058"/>
            <a:ext cx="103867" cy="106967"/>
          </a:xfrm>
          <a:prstGeom prst="rect">
            <a:avLst/>
          </a:prstGeom>
          <a:noFill/>
          <a:ln>
            <a:noFill/>
          </a:ln>
        </p:spPr>
      </p:pic>
      <p:pic>
        <p:nvPicPr>
          <p:cNvPr id="389" name="Google Shape;389;p29"/>
          <p:cNvPicPr preferRelativeResize="0"/>
          <p:nvPr/>
        </p:nvPicPr>
        <p:blipFill rotWithShape="1">
          <a:blip r:embed="rId3">
            <a:alphaModFix/>
          </a:blip>
          <a:srcRect b="0" l="0" r="0" t="0"/>
          <a:stretch/>
        </p:blipFill>
        <p:spPr>
          <a:xfrm>
            <a:off x="1014900" y="3518110"/>
            <a:ext cx="103867" cy="1069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 name="Google Shape;70;p3"/>
          <p:cNvSpPr txBox="1"/>
          <p:nvPr/>
        </p:nvSpPr>
        <p:spPr>
          <a:xfrm>
            <a:off x="1282299" y="918372"/>
            <a:ext cx="5568082" cy="196977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500"/>
              <a:buFont typeface="Arial"/>
              <a:buNone/>
            </a:pPr>
            <a:r>
              <a:rPr b="0" i="0" lang="es-ES" sz="1500" u="none" cap="none" strike="noStrike">
                <a:solidFill>
                  <a:srgbClr val="262626"/>
                </a:solidFill>
                <a:latin typeface="Calibri"/>
                <a:ea typeface="Calibri"/>
                <a:cs typeface="Calibri"/>
                <a:sym typeface="Calibri"/>
              </a:rPr>
              <a:t>Durante esta sesión:</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85738" lvl="0" marL="185738" marR="0" rtl="0" algn="l">
              <a:lnSpc>
                <a:spcPct val="100000"/>
              </a:lnSpc>
              <a:spcBef>
                <a:spcPts val="0"/>
              </a:spcBef>
              <a:spcAft>
                <a:spcPts val="0"/>
              </a:spcAft>
              <a:buClr>
                <a:srgbClr val="ED4E4C"/>
              </a:buClr>
              <a:buSzPts val="1400"/>
              <a:buFont typeface="Arial"/>
              <a:buChar char="•"/>
            </a:pPr>
            <a:r>
              <a:rPr b="1" i="0" lang="es-ES" sz="1400" u="none" cap="none" strike="noStrike">
                <a:solidFill>
                  <a:schemeClr val="dk1"/>
                </a:solidFill>
                <a:latin typeface="Calibri"/>
                <a:ea typeface="Calibri"/>
                <a:cs typeface="Calibri"/>
                <a:sym typeface="Calibri"/>
              </a:rPr>
              <a:t>Comprenderás</a:t>
            </a:r>
            <a:r>
              <a:rPr b="0" i="0" lang="es-ES" sz="1400" u="none" cap="none" strike="noStrike">
                <a:solidFill>
                  <a:schemeClr val="dk1"/>
                </a:solidFill>
                <a:latin typeface="Calibri"/>
                <a:ea typeface="Calibri"/>
                <a:cs typeface="Calibri"/>
                <a:sym typeface="Calibri"/>
              </a:rPr>
              <a:t> en qué espacio se </a:t>
            </a:r>
            <a:r>
              <a:rPr b="1" i="0" lang="es-ES" sz="1400" u="none" cap="none" strike="noStrike">
                <a:solidFill>
                  <a:schemeClr val="dk1"/>
                </a:solidFill>
                <a:latin typeface="Calibri"/>
                <a:ea typeface="Calibri"/>
                <a:cs typeface="Calibri"/>
                <a:sym typeface="Calibri"/>
              </a:rPr>
              <a:t>ejerce la ciudadanía</a:t>
            </a:r>
            <a:r>
              <a:rPr b="0" i="0" lang="es-ES" sz="1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96838" lvl="0" marL="185738" marR="0" rtl="0" algn="l">
              <a:lnSpc>
                <a:spcPct val="100000"/>
              </a:lnSpc>
              <a:spcBef>
                <a:spcPts val="0"/>
              </a:spcBef>
              <a:spcAft>
                <a:spcPts val="0"/>
              </a:spcAft>
              <a:buClr>
                <a:srgbClr val="ED4E4C"/>
              </a:buClr>
              <a:buSzPts val="1400"/>
              <a:buFont typeface="Arial"/>
              <a:buNone/>
            </a:pPr>
            <a:r>
              <a:t/>
            </a:r>
            <a:endParaRPr b="0" i="0" sz="14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ED4E4C"/>
              </a:buClr>
              <a:buSzPts val="1400"/>
              <a:buFont typeface="Arial"/>
              <a:buChar char="•"/>
            </a:pPr>
            <a:r>
              <a:rPr b="1" i="0" lang="es-ES" sz="1400" u="none" cap="none" strike="noStrike">
                <a:solidFill>
                  <a:schemeClr val="dk1"/>
                </a:solidFill>
                <a:latin typeface="Calibri"/>
                <a:ea typeface="Calibri"/>
                <a:cs typeface="Calibri"/>
                <a:sym typeface="Calibri"/>
              </a:rPr>
              <a:t>Aprenderás</a:t>
            </a:r>
            <a:r>
              <a:rPr b="0" i="0" lang="es-ES" sz="1400" u="none" cap="none" strike="noStrike">
                <a:solidFill>
                  <a:schemeClr val="dk1"/>
                </a:solidFill>
                <a:latin typeface="Calibri"/>
                <a:ea typeface="Calibri"/>
                <a:cs typeface="Calibri"/>
                <a:sym typeface="Calibri"/>
              </a:rPr>
              <a:t> qué es una </a:t>
            </a:r>
            <a:r>
              <a:rPr b="1" i="0" lang="es-ES" sz="1400" u="none" cap="none" strike="noStrike">
                <a:solidFill>
                  <a:schemeClr val="dk1"/>
                </a:solidFill>
                <a:latin typeface="Calibri"/>
                <a:ea typeface="Calibri"/>
                <a:cs typeface="Calibri"/>
                <a:sym typeface="Calibri"/>
              </a:rPr>
              <a:t>ciudadanía activa </a:t>
            </a:r>
            <a:r>
              <a:rPr b="0" i="0" lang="es-ES" sz="1400" u="none" cap="none" strike="noStrike">
                <a:solidFill>
                  <a:schemeClr val="dk1"/>
                </a:solidFill>
                <a:latin typeface="Calibri"/>
                <a:ea typeface="Calibri"/>
                <a:cs typeface="Calibri"/>
                <a:sym typeface="Calibri"/>
              </a:rPr>
              <a:t>y sus características. </a:t>
            </a:r>
            <a:endParaRPr b="0" i="0" sz="1400" u="none" cap="none" strike="noStrike">
              <a:solidFill>
                <a:srgbClr val="000000"/>
              </a:solidFill>
              <a:latin typeface="Arial"/>
              <a:ea typeface="Arial"/>
              <a:cs typeface="Arial"/>
              <a:sym typeface="Arial"/>
            </a:endParaRPr>
          </a:p>
          <a:p>
            <a:pPr indent="-96838" lvl="0" marL="185738" marR="0" rtl="0" algn="l">
              <a:lnSpc>
                <a:spcPct val="100000"/>
              </a:lnSpc>
              <a:spcBef>
                <a:spcPts val="0"/>
              </a:spcBef>
              <a:spcAft>
                <a:spcPts val="0"/>
              </a:spcAft>
              <a:buClr>
                <a:srgbClr val="ED4E4C"/>
              </a:buClr>
              <a:buSzPts val="1400"/>
              <a:buFont typeface="Arial"/>
              <a:buNone/>
            </a:pPr>
            <a:r>
              <a:t/>
            </a:r>
            <a:endParaRPr b="0" i="0" sz="14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ED4E4C"/>
              </a:buClr>
              <a:buSzPts val="1400"/>
              <a:buFont typeface="Arial"/>
              <a:buChar char="•"/>
            </a:pPr>
            <a:r>
              <a:rPr b="1" i="0" lang="es-ES" sz="1400" u="none" cap="none" strike="noStrike">
                <a:solidFill>
                  <a:schemeClr val="dk1"/>
                </a:solidFill>
                <a:latin typeface="Calibri"/>
                <a:ea typeface="Calibri"/>
                <a:cs typeface="Calibri"/>
                <a:sym typeface="Calibri"/>
              </a:rPr>
              <a:t>Entenderás</a:t>
            </a:r>
            <a:r>
              <a:rPr b="0" i="0" lang="es-ES" sz="1400" u="none" cap="none" strike="noStrike">
                <a:solidFill>
                  <a:schemeClr val="dk1"/>
                </a:solidFill>
                <a:latin typeface="Calibri"/>
                <a:ea typeface="Calibri"/>
                <a:cs typeface="Calibri"/>
                <a:sym typeface="Calibri"/>
              </a:rPr>
              <a:t> para qué sirve </a:t>
            </a:r>
            <a:r>
              <a:rPr b="1" i="0" lang="es-ES" sz="1400" u="none" cap="none" strike="noStrike">
                <a:solidFill>
                  <a:schemeClr val="dk1"/>
                </a:solidFill>
                <a:latin typeface="Calibri"/>
                <a:ea typeface="Calibri"/>
                <a:cs typeface="Calibri"/>
                <a:sym typeface="Calibri"/>
              </a:rPr>
              <a:t>la participación política y democrática. </a:t>
            </a:r>
            <a:endParaRPr b="0" i="0" sz="1400" u="none" cap="none" strike="noStrike">
              <a:solidFill>
                <a:srgbClr val="000000"/>
              </a:solidFill>
              <a:latin typeface="Arial"/>
              <a:ea typeface="Arial"/>
              <a:cs typeface="Arial"/>
              <a:sym typeface="Arial"/>
            </a:endParaRPr>
          </a:p>
          <a:p>
            <a:pPr indent="-96838" lvl="0" marL="185738" marR="0" rtl="0" algn="l">
              <a:lnSpc>
                <a:spcPct val="100000"/>
              </a:lnSpc>
              <a:spcBef>
                <a:spcPts val="0"/>
              </a:spcBef>
              <a:spcAft>
                <a:spcPts val="0"/>
              </a:spcAft>
              <a:buClr>
                <a:srgbClr val="ED4E4C"/>
              </a:buClr>
              <a:buSzPts val="1400"/>
              <a:buFont typeface="Arial"/>
              <a:buNone/>
            </a:pPr>
            <a:r>
              <a:t/>
            </a:r>
            <a:endParaRPr b="0" i="0" sz="14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ED4E4C"/>
              </a:buClr>
              <a:buSzPts val="1400"/>
              <a:buFont typeface="Arial"/>
              <a:buChar char="•"/>
            </a:pPr>
            <a:r>
              <a:rPr b="1" i="0" lang="es-ES" sz="1400" u="none" cap="none" strike="noStrike">
                <a:solidFill>
                  <a:schemeClr val="dk1"/>
                </a:solidFill>
                <a:latin typeface="Calibri"/>
                <a:ea typeface="Calibri"/>
                <a:cs typeface="Calibri"/>
                <a:sym typeface="Calibri"/>
              </a:rPr>
              <a:t>Sabrás</a:t>
            </a:r>
            <a:r>
              <a:rPr b="0" i="0" lang="es-ES" sz="1400" u="none" cap="none" strike="noStrike">
                <a:solidFill>
                  <a:schemeClr val="dk1"/>
                </a:solidFill>
                <a:latin typeface="Calibri"/>
                <a:ea typeface="Calibri"/>
                <a:cs typeface="Calibri"/>
                <a:sym typeface="Calibri"/>
              </a:rPr>
              <a:t> en qué consisten </a:t>
            </a:r>
            <a:r>
              <a:rPr b="1" i="0" lang="es-ES" sz="1400" u="none" cap="none" strike="noStrike">
                <a:solidFill>
                  <a:schemeClr val="dk1"/>
                </a:solidFill>
                <a:latin typeface="Calibri"/>
                <a:ea typeface="Calibri"/>
                <a:cs typeface="Calibri"/>
                <a:sym typeface="Calibri"/>
              </a:rPr>
              <a:t>la vigilancia social y el control político. </a:t>
            </a:r>
            <a:endParaRPr b="1" i="0" sz="1400" u="none" cap="none" strike="noStrike">
              <a:solidFill>
                <a:schemeClr val="dk1"/>
              </a:solidFill>
              <a:latin typeface="Calibri"/>
              <a:ea typeface="Calibri"/>
              <a:cs typeface="Calibri"/>
              <a:sym typeface="Calibri"/>
            </a:endParaRPr>
          </a:p>
        </p:txBody>
      </p:sp>
      <p:pic>
        <p:nvPicPr>
          <p:cNvPr id="71" name="Google Shape;71;p3"/>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2" name="Google Shape;72;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3" name="Google Shape;73;p3"/>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4" name="Google Shape;74;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 name="Google Shape;75;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0"/>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6" name="Google Shape;396;p30"/>
          <p:cNvSpPr txBox="1"/>
          <p:nvPr/>
        </p:nvSpPr>
        <p:spPr>
          <a:xfrm>
            <a:off x="1279008" y="917823"/>
            <a:ext cx="5482471" cy="2585323"/>
          </a:xfrm>
          <a:prstGeom prst="rect">
            <a:avLst/>
          </a:prstGeom>
          <a:noFill/>
          <a:ln>
            <a:noFill/>
          </a:ln>
        </p:spPr>
        <p:txBody>
          <a:bodyPr anchorCtr="0" anchor="t" bIns="0" lIns="0" spcFirstLastPara="1" rIns="0" wrap="square" tIns="0">
            <a:spAutoFit/>
          </a:bodyPr>
          <a:lstStyle/>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Desco-Cad. Vigilancia social. Lima, 2003. </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Cecasem. Vigilancia Social. La Paz, 2014.</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Muñoz, Hugo Alfonso. Control político. En: https://bit.ly/3gSThGS. Lima, </a:t>
            </a:r>
            <a:br>
              <a:rPr b="0" i="0" lang="es-ES" sz="1400" u="none" cap="none" strike="noStrike">
                <a:solidFill>
                  <a:schemeClr val="dk1"/>
                </a:solidFill>
                <a:latin typeface="Calibri"/>
                <a:ea typeface="Calibri"/>
                <a:cs typeface="Calibri"/>
                <a:sym typeface="Calibri"/>
              </a:rPr>
            </a:br>
            <a:r>
              <a:rPr b="0" i="0" lang="es-ES" sz="1400" u="none" cap="none" strike="noStrike">
                <a:solidFill>
                  <a:schemeClr val="dk1"/>
                </a:solidFill>
                <a:latin typeface="Calibri"/>
                <a:ea typeface="Calibri"/>
                <a:cs typeface="Calibri"/>
                <a:sym typeface="Calibri"/>
              </a:rPr>
              <a:t>sin fecha. </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Robles Rosales, Walter. El control político y el Estado constitucional. En: https://bit.ly/3h0ddWY. Lima, sin fecha.  </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Uhlaner, Carole Jean. “Political participation, rational actors, and rationality: a new approach”. En: Political Psychology, N° 7. New Jersey, 1986. </a:t>
            </a:r>
            <a:endParaRPr b="0" i="0" sz="1400" u="none" cap="none" strike="noStrike">
              <a:solidFill>
                <a:schemeClr val="dk1"/>
              </a:solidFill>
              <a:latin typeface="Calibri"/>
              <a:ea typeface="Calibri"/>
              <a:cs typeface="Calibri"/>
              <a:sym typeface="Calibri"/>
            </a:endParaRPr>
          </a:p>
        </p:txBody>
      </p:sp>
      <p:pic>
        <p:nvPicPr>
          <p:cNvPr id="397" name="Google Shape;397;p30"/>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sp>
        <p:nvSpPr>
          <p:cNvPr id="398" name="Google Shape;398;p30"/>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99" name="Google Shape;399;p30"/>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400" name="Google Shape;400;p3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401" name="Google Shape;401;p30"/>
          <p:cNvPicPr preferRelativeResize="0"/>
          <p:nvPr/>
        </p:nvPicPr>
        <p:blipFill rotWithShape="1">
          <a:blip r:embed="rId3">
            <a:alphaModFix/>
          </a:blip>
          <a:srcRect b="0" l="0" r="0" t="0"/>
          <a:stretch/>
        </p:blipFill>
        <p:spPr>
          <a:xfrm>
            <a:off x="1008064" y="1822157"/>
            <a:ext cx="103867" cy="106967"/>
          </a:xfrm>
          <a:prstGeom prst="rect">
            <a:avLst/>
          </a:prstGeom>
          <a:noFill/>
          <a:ln>
            <a:noFill/>
          </a:ln>
        </p:spPr>
      </p:pic>
      <p:pic>
        <p:nvPicPr>
          <p:cNvPr id="402" name="Google Shape;402;p30"/>
          <p:cNvPicPr preferRelativeResize="0"/>
          <p:nvPr/>
        </p:nvPicPr>
        <p:blipFill rotWithShape="1">
          <a:blip r:embed="rId3">
            <a:alphaModFix/>
          </a:blip>
          <a:srcRect b="0" l="0" r="0" t="0"/>
          <a:stretch/>
        </p:blipFill>
        <p:spPr>
          <a:xfrm>
            <a:off x="1014900" y="2456982"/>
            <a:ext cx="103867" cy="106967"/>
          </a:xfrm>
          <a:prstGeom prst="rect">
            <a:avLst/>
          </a:prstGeom>
          <a:noFill/>
          <a:ln>
            <a:noFill/>
          </a:ln>
        </p:spPr>
      </p:pic>
      <p:pic>
        <p:nvPicPr>
          <p:cNvPr id="403" name="Google Shape;403;p30"/>
          <p:cNvPicPr preferRelativeResize="0"/>
          <p:nvPr/>
        </p:nvPicPr>
        <p:blipFill rotWithShape="1">
          <a:blip r:embed="rId3">
            <a:alphaModFix/>
          </a:blip>
          <a:srcRect b="0" l="0" r="0" t="0"/>
          <a:stretch/>
        </p:blipFill>
        <p:spPr>
          <a:xfrm>
            <a:off x="1008064" y="1402893"/>
            <a:ext cx="103867" cy="106967"/>
          </a:xfrm>
          <a:prstGeom prst="rect">
            <a:avLst/>
          </a:prstGeom>
          <a:noFill/>
          <a:ln>
            <a:noFill/>
          </a:ln>
        </p:spPr>
      </p:pic>
      <p:pic>
        <p:nvPicPr>
          <p:cNvPr id="404" name="Google Shape;404;p30"/>
          <p:cNvPicPr preferRelativeResize="0"/>
          <p:nvPr/>
        </p:nvPicPr>
        <p:blipFill rotWithShape="1">
          <a:blip r:embed="rId3">
            <a:alphaModFix/>
          </a:blip>
          <a:srcRect b="0" l="0" r="0" t="0"/>
          <a:stretch/>
        </p:blipFill>
        <p:spPr>
          <a:xfrm>
            <a:off x="1014900" y="3092938"/>
            <a:ext cx="103867" cy="1069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10" name="Google Shape;410;p31"/>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 name="Google Shape;82;p4"/>
          <p:cNvSpPr txBox="1"/>
          <p:nvPr/>
        </p:nvSpPr>
        <p:spPr>
          <a:xfrm>
            <a:off x="1008062" y="3169972"/>
            <a:ext cx="638579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EJERCICIO DE </a:t>
            </a:r>
            <a:br>
              <a:rPr b="1"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LA CIUDADANÍA </a:t>
            </a:r>
            <a:endParaRPr b="0" i="0" sz="1400" u="none" cap="none" strike="noStrike">
              <a:solidFill>
                <a:srgbClr val="000000"/>
              </a:solidFill>
              <a:latin typeface="Arial"/>
              <a:ea typeface="Arial"/>
              <a:cs typeface="Arial"/>
              <a:sym typeface="Arial"/>
            </a:endParaRPr>
          </a:p>
        </p:txBody>
      </p:sp>
      <p:pic>
        <p:nvPicPr>
          <p:cNvPr id="83" name="Google Shape;83;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5"/>
          <p:cNvSpPr txBox="1"/>
          <p:nvPr/>
        </p:nvSpPr>
        <p:spPr>
          <a:xfrm>
            <a:off x="506412" y="915988"/>
            <a:ext cx="3889376" cy="180049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RECORDANDO EL ORIGEN  </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60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Como ya estudiamos, el concepto de ciudadanía surge en los Estados griegos y romanos. </a:t>
            </a:r>
            <a:endParaRPr b="0" i="0" sz="1400" u="none" cap="none" strike="noStrike">
              <a:solidFill>
                <a:srgbClr val="000000"/>
              </a:solidFill>
              <a:latin typeface="Arial"/>
              <a:ea typeface="Arial"/>
              <a:cs typeface="Arial"/>
              <a:sym typeface="Arial"/>
            </a:endParaRPr>
          </a:p>
          <a:p>
            <a:pPr indent="-65087"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6688" lvl="0" marL="177800" marR="0" rtl="0" algn="l">
              <a:lnSpc>
                <a:spcPct val="100000"/>
              </a:lnSpc>
              <a:spcBef>
                <a:spcPts val="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Este concepto se desarrolla en el siglo XVIII y se consolida en el siglo XX. </a:t>
            </a:r>
            <a:endParaRPr b="0" i="0" sz="1400" u="none" cap="none" strike="noStrike">
              <a:solidFill>
                <a:srgbClr val="000000"/>
              </a:solidFill>
              <a:latin typeface="Arial"/>
              <a:ea typeface="Arial"/>
              <a:cs typeface="Arial"/>
              <a:sym typeface="Arial"/>
            </a:endParaRPr>
          </a:p>
        </p:txBody>
      </p:sp>
      <p:sp>
        <p:nvSpPr>
          <p:cNvPr id="90" name="Google Shape;90;p5"/>
          <p:cNvSpPr txBox="1"/>
          <p:nvPr/>
        </p:nvSpPr>
        <p:spPr>
          <a:xfrm flipH="1">
            <a:off x="4755983" y="4926211"/>
            <a:ext cx="3924300"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En la Antigua Grecia, solo los ciudadanos podían participar del sistema  democrático. </a:t>
            </a:r>
            <a:r>
              <a:rPr b="0" i="0" lang="es-ES" sz="1000" u="none" cap="none" strike="noStrike">
                <a:solidFill>
                  <a:schemeClr val="dk1"/>
                </a:solidFill>
                <a:latin typeface="Calibri"/>
                <a:ea typeface="Calibri"/>
                <a:cs typeface="Calibri"/>
                <a:sym typeface="Calibri"/>
              </a:rPr>
              <a:t>(Derechos de autor: Jupiterimages)</a:t>
            </a:r>
            <a:endParaRPr b="0" i="0" sz="1400" u="none" cap="none" strike="noStrike">
              <a:solidFill>
                <a:srgbClr val="000000"/>
              </a:solidFill>
              <a:latin typeface="Arial"/>
              <a:ea typeface="Arial"/>
              <a:cs typeface="Arial"/>
              <a:sym typeface="Arial"/>
            </a:endParaRPr>
          </a:p>
        </p:txBody>
      </p:sp>
      <p:pic>
        <p:nvPicPr>
          <p:cNvPr descr="Una torre de piedra&#10;&#10;Descripción generada automáticamente" id="91" name="Google Shape;91;p5"/>
          <p:cNvPicPr preferRelativeResize="0"/>
          <p:nvPr/>
        </p:nvPicPr>
        <p:blipFill rotWithShape="1">
          <a:blip r:embed="rId3">
            <a:alphaModFix/>
          </a:blip>
          <a:srcRect b="-4" l="0" r="0" t="0"/>
          <a:stretch/>
        </p:blipFill>
        <p:spPr>
          <a:xfrm>
            <a:off x="4751388" y="481013"/>
            <a:ext cx="3924300" cy="4392612"/>
          </a:xfrm>
          <a:prstGeom prst="rect">
            <a:avLst/>
          </a:prstGeom>
          <a:noFill/>
          <a:ln>
            <a:noFill/>
          </a:ln>
        </p:spPr>
      </p:pic>
      <p:sp>
        <p:nvSpPr>
          <p:cNvPr id="92" name="Google Shape;92;p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EJERCICIO DE LA CIUDADANÍA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6"/>
          <p:cNvSpPr txBox="1"/>
          <p:nvPr/>
        </p:nvSpPr>
        <p:spPr>
          <a:xfrm>
            <a:off x="506412" y="915988"/>
            <a:ext cx="3330297" cy="8156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CIUDADANÍA MODERNA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Las características de la ciudadanía moderna son: </a:t>
            </a:r>
            <a:endParaRPr b="0" i="0" sz="1400" u="none" cap="none" strike="noStrike">
              <a:solidFill>
                <a:srgbClr val="000000"/>
              </a:solidFill>
              <a:latin typeface="Arial"/>
              <a:ea typeface="Arial"/>
              <a:cs typeface="Arial"/>
              <a:sym typeface="Arial"/>
            </a:endParaRPr>
          </a:p>
        </p:txBody>
      </p:sp>
      <p:pic>
        <p:nvPicPr>
          <p:cNvPr id="99" name="Google Shape;99;p6"/>
          <p:cNvPicPr preferRelativeResize="0"/>
          <p:nvPr/>
        </p:nvPicPr>
        <p:blipFill rotWithShape="1">
          <a:blip r:embed="rId3">
            <a:alphaModFix/>
          </a:blip>
          <a:srcRect b="0" l="0" r="0" t="0"/>
          <a:stretch/>
        </p:blipFill>
        <p:spPr>
          <a:xfrm>
            <a:off x="4751388" y="912813"/>
            <a:ext cx="3924300" cy="2609242"/>
          </a:xfrm>
          <a:prstGeom prst="rect">
            <a:avLst/>
          </a:prstGeom>
          <a:noFill/>
          <a:ln>
            <a:noFill/>
          </a:ln>
        </p:spPr>
      </p:pic>
      <p:sp>
        <p:nvSpPr>
          <p:cNvPr id="100" name="Google Shape;100;p6"/>
          <p:cNvSpPr txBox="1"/>
          <p:nvPr/>
        </p:nvSpPr>
        <p:spPr>
          <a:xfrm>
            <a:off x="4751388" y="3641930"/>
            <a:ext cx="328295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Democracia directa en el cantón de Glarus (Suiza)</a:t>
            </a:r>
            <a:endParaRPr b="0" i="0" sz="1000" u="none" cap="none" strike="noStrike">
              <a:solidFill>
                <a:schemeClr val="dk1"/>
              </a:solidFill>
              <a:latin typeface="Calibri"/>
              <a:ea typeface="Calibri"/>
              <a:cs typeface="Calibri"/>
              <a:sym typeface="Calibri"/>
            </a:endParaRPr>
          </a:p>
        </p:txBody>
      </p:sp>
      <p:sp>
        <p:nvSpPr>
          <p:cNvPr id="101" name="Google Shape;101;p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EJERCICIO DE LA CIUDADANÍA </a:t>
            </a:r>
            <a:endParaRPr b="0" i="0" sz="1400" u="none" cap="none" strike="noStrike">
              <a:solidFill>
                <a:srgbClr val="000000"/>
              </a:solidFill>
              <a:latin typeface="Arial"/>
              <a:ea typeface="Arial"/>
              <a:cs typeface="Arial"/>
              <a:sym typeface="Arial"/>
            </a:endParaRPr>
          </a:p>
        </p:txBody>
      </p:sp>
      <p:sp>
        <p:nvSpPr>
          <p:cNvPr id="102" name="Google Shape;102;p6"/>
          <p:cNvSpPr/>
          <p:nvPr/>
        </p:nvSpPr>
        <p:spPr>
          <a:xfrm>
            <a:off x="936448" y="2034012"/>
            <a:ext cx="3165652" cy="461665"/>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igualdad de derechos y obligaciones de los individuos. </a:t>
            </a:r>
            <a:endParaRPr b="0" i="0" sz="1400" u="none" cap="none" strike="noStrike">
              <a:solidFill>
                <a:srgbClr val="000000"/>
              </a:solidFill>
              <a:latin typeface="Arial"/>
              <a:ea typeface="Arial"/>
              <a:cs typeface="Arial"/>
              <a:sym typeface="Arial"/>
            </a:endParaRPr>
          </a:p>
        </p:txBody>
      </p:sp>
      <p:cxnSp>
        <p:nvCxnSpPr>
          <p:cNvPr id="103" name="Google Shape;103;p6"/>
          <p:cNvCxnSpPr/>
          <p:nvPr/>
        </p:nvCxnSpPr>
        <p:spPr>
          <a:xfrm>
            <a:off x="722046" y="2226656"/>
            <a:ext cx="0" cy="441451"/>
          </a:xfrm>
          <a:prstGeom prst="straightConnector1">
            <a:avLst/>
          </a:prstGeom>
          <a:noFill/>
          <a:ln cap="flat" cmpd="sng" w="12700">
            <a:solidFill>
              <a:srgbClr val="EE4639"/>
            </a:solidFill>
            <a:prstDash val="solid"/>
            <a:round/>
            <a:headEnd len="sm" w="sm" type="none"/>
            <a:tailEnd len="sm" w="sm" type="none"/>
          </a:ln>
        </p:spPr>
      </p:cxnSp>
      <p:sp>
        <p:nvSpPr>
          <p:cNvPr id="104" name="Google Shape;104;p6"/>
          <p:cNvSpPr/>
          <p:nvPr/>
        </p:nvSpPr>
        <p:spPr>
          <a:xfrm>
            <a:off x="645704" y="204378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6"/>
          <p:cNvSpPr/>
          <p:nvPr/>
        </p:nvSpPr>
        <p:spPr>
          <a:xfrm>
            <a:off x="936447" y="2671982"/>
            <a:ext cx="3456165" cy="230832"/>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pertenencia a una comunidad política. </a:t>
            </a:r>
            <a:endParaRPr b="0" i="0" sz="1400" u="none" cap="none" strike="noStrike">
              <a:solidFill>
                <a:srgbClr val="000000"/>
              </a:solidFill>
              <a:latin typeface="Arial"/>
              <a:ea typeface="Arial"/>
              <a:cs typeface="Arial"/>
              <a:sym typeface="Arial"/>
            </a:endParaRPr>
          </a:p>
        </p:txBody>
      </p:sp>
      <p:sp>
        <p:nvSpPr>
          <p:cNvPr id="106" name="Google Shape;106;p6"/>
          <p:cNvSpPr/>
          <p:nvPr/>
        </p:nvSpPr>
        <p:spPr>
          <a:xfrm>
            <a:off x="645704" y="2705498"/>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 name="Google Shape;107;p6"/>
          <p:cNvSpPr/>
          <p:nvPr/>
        </p:nvSpPr>
        <p:spPr>
          <a:xfrm>
            <a:off x="936448" y="3096709"/>
            <a:ext cx="3456164" cy="461665"/>
          </a:xfrm>
          <a:prstGeom prst="rect">
            <a:avLst/>
          </a:prstGeom>
          <a:noFill/>
          <a:ln>
            <a:noFill/>
          </a:ln>
        </p:spPr>
        <p:txBody>
          <a:bodyPr anchorCtr="0" anchor="t" bIns="0" lIns="0" spcFirstLastPara="1" rIns="0" wrap="square" tIns="0">
            <a:spAutoFit/>
          </a:bodyPr>
          <a:lstStyle/>
          <a:p>
            <a:pPr indent="0" lvl="1" marL="3175"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existencia de marcos institucionales y normativos que dan garantías ciudadanas. </a:t>
            </a:r>
            <a:endParaRPr b="0" i="0" sz="1400" u="none" cap="none" strike="noStrike">
              <a:solidFill>
                <a:srgbClr val="000000"/>
              </a:solidFill>
              <a:latin typeface="Arial"/>
              <a:ea typeface="Arial"/>
              <a:cs typeface="Arial"/>
              <a:sym typeface="Arial"/>
            </a:endParaRPr>
          </a:p>
        </p:txBody>
      </p:sp>
      <p:sp>
        <p:nvSpPr>
          <p:cNvPr id="108" name="Google Shape;108;p6"/>
          <p:cNvSpPr/>
          <p:nvPr/>
        </p:nvSpPr>
        <p:spPr>
          <a:xfrm>
            <a:off x="645704" y="3145832"/>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 name="Google Shape;109;p6"/>
          <p:cNvSpPr/>
          <p:nvPr/>
        </p:nvSpPr>
        <p:spPr>
          <a:xfrm>
            <a:off x="936447" y="3752270"/>
            <a:ext cx="3456165" cy="692497"/>
          </a:xfrm>
          <a:prstGeom prst="rect">
            <a:avLst/>
          </a:prstGeom>
          <a:noFill/>
          <a:ln>
            <a:noFill/>
          </a:ln>
        </p:spPr>
        <p:txBody>
          <a:bodyPr anchorCtr="0" anchor="t" bIns="0" lIns="0" spcFirstLastPara="1" rIns="0" wrap="square" tIns="0">
            <a:spAutoFit/>
          </a:bodyPr>
          <a:lstStyle/>
          <a:p>
            <a:pPr indent="0" lvl="1" marL="3175"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existencia de un </a:t>
            </a:r>
            <a:r>
              <a:rPr b="1" i="0" lang="es-ES" sz="1500" u="none" cap="none" strike="noStrike">
                <a:solidFill>
                  <a:schemeClr val="dk1"/>
                </a:solidFill>
                <a:latin typeface="Calibri"/>
                <a:ea typeface="Calibri"/>
                <a:cs typeface="Calibri"/>
                <a:sym typeface="Calibri"/>
              </a:rPr>
              <a:t>espacio público </a:t>
            </a:r>
            <a:r>
              <a:rPr b="0" i="0" lang="es-ES" sz="1500" u="none" cap="none" strike="noStrike">
                <a:solidFill>
                  <a:schemeClr val="dk1"/>
                </a:solidFill>
                <a:latin typeface="Calibri"/>
                <a:ea typeface="Calibri"/>
                <a:cs typeface="Calibri"/>
                <a:sym typeface="Calibri"/>
              </a:rPr>
              <a:t>donde se ejercen los derechos y obligaciones que constituyen la ciudadanía.</a:t>
            </a:r>
            <a:endParaRPr b="0" i="0" sz="1400" u="none" cap="none" strike="noStrike">
              <a:solidFill>
                <a:srgbClr val="000000"/>
              </a:solidFill>
              <a:latin typeface="Arial"/>
              <a:ea typeface="Arial"/>
              <a:cs typeface="Arial"/>
              <a:sym typeface="Arial"/>
            </a:endParaRPr>
          </a:p>
        </p:txBody>
      </p:sp>
      <p:sp>
        <p:nvSpPr>
          <p:cNvPr id="110" name="Google Shape;110;p6"/>
          <p:cNvSpPr/>
          <p:nvPr/>
        </p:nvSpPr>
        <p:spPr>
          <a:xfrm>
            <a:off x="645704" y="3795818"/>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1" name="Google Shape;111;p6"/>
          <p:cNvCxnSpPr/>
          <p:nvPr/>
        </p:nvCxnSpPr>
        <p:spPr>
          <a:xfrm>
            <a:off x="722046" y="2883733"/>
            <a:ext cx="0" cy="220726"/>
          </a:xfrm>
          <a:prstGeom prst="straightConnector1">
            <a:avLst/>
          </a:prstGeom>
          <a:noFill/>
          <a:ln cap="flat" cmpd="sng" w="12700">
            <a:solidFill>
              <a:srgbClr val="EE4639"/>
            </a:solidFill>
            <a:prstDash val="solid"/>
            <a:round/>
            <a:headEnd len="sm" w="sm" type="none"/>
            <a:tailEnd len="sm" w="sm" type="none"/>
          </a:ln>
        </p:spPr>
      </p:cxnSp>
      <p:cxnSp>
        <p:nvCxnSpPr>
          <p:cNvPr id="112" name="Google Shape;112;p6"/>
          <p:cNvCxnSpPr/>
          <p:nvPr/>
        </p:nvCxnSpPr>
        <p:spPr>
          <a:xfrm>
            <a:off x="722046" y="3323666"/>
            <a:ext cx="0" cy="432479"/>
          </a:xfrm>
          <a:prstGeom prst="straightConnector1">
            <a:avLst/>
          </a:prstGeom>
          <a:noFill/>
          <a:ln cap="flat" cmpd="sng" w="12700">
            <a:solidFill>
              <a:srgbClr val="EE4639"/>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7"/>
          <p:cNvSpPr txBox="1"/>
          <p:nvPr/>
        </p:nvSpPr>
        <p:spPr>
          <a:xfrm>
            <a:off x="507532" y="918440"/>
            <a:ext cx="3885082" cy="278537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ESPACIO PÚBLICO  </a:t>
            </a:r>
            <a:endParaRPr b="0" i="0" sz="1400" u="none" cap="none" strike="noStrike">
              <a:solidFill>
                <a:srgbClr val="000000"/>
              </a:solidFill>
              <a:latin typeface="Arial"/>
              <a:ea typeface="Arial"/>
              <a:cs typeface="Arial"/>
              <a:sym typeface="Arial"/>
            </a:endParaRPr>
          </a:p>
          <a:p>
            <a:pPr indent="-174625" lvl="0" marL="185738"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Es el lugar donde se constituyen los ciudadanos y en donde se practican los derechos y responsabilidades. </a:t>
            </a:r>
            <a:endParaRPr b="0" i="0" sz="1400" u="none" cap="none" strike="noStrike">
              <a:solidFill>
                <a:srgbClr val="000000"/>
              </a:solidFill>
              <a:latin typeface="Arial"/>
              <a:ea typeface="Arial"/>
              <a:cs typeface="Arial"/>
              <a:sym typeface="Arial"/>
            </a:endParaRPr>
          </a:p>
          <a:p>
            <a:pPr indent="-73025" lvl="0" marL="18573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74625" lvl="0" marL="185738"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Es el conjunto de actos de la vida diaria en la que se relacionan los personas con el Estado. </a:t>
            </a:r>
            <a:endParaRPr b="0" i="0" sz="1400" u="none" cap="none" strike="noStrike">
              <a:solidFill>
                <a:srgbClr val="000000"/>
              </a:solidFill>
              <a:latin typeface="Arial"/>
              <a:ea typeface="Arial"/>
              <a:cs typeface="Arial"/>
              <a:sym typeface="Arial"/>
            </a:endParaRPr>
          </a:p>
          <a:p>
            <a:pPr indent="-73025" lvl="0" marL="18573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74625" lvl="0" marL="185738"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Puede llegar a manifestarse en acciones o iniciativa de los ciudadanos en aspectos del ordenamiento social y político. </a:t>
            </a:r>
            <a:endParaRPr b="0" i="0" sz="1400" u="none" cap="none" strike="noStrike">
              <a:solidFill>
                <a:srgbClr val="000000"/>
              </a:solidFill>
              <a:latin typeface="Arial"/>
              <a:ea typeface="Arial"/>
              <a:cs typeface="Arial"/>
              <a:sym typeface="Arial"/>
            </a:endParaRPr>
          </a:p>
        </p:txBody>
      </p:sp>
      <p:sp>
        <p:nvSpPr>
          <p:cNvPr id="119" name="Google Shape;119;p7"/>
          <p:cNvSpPr txBox="1"/>
          <p:nvPr/>
        </p:nvSpPr>
        <p:spPr>
          <a:xfrm flipH="1">
            <a:off x="4756929" y="4922265"/>
            <a:ext cx="3924299"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La ciudadanía no solo se ejerce votando, sino en la vida cotidiana misma. </a:t>
            </a:r>
            <a:r>
              <a:rPr b="0" i="0" lang="es-ES" sz="1000" u="none" cap="none" strike="noStrike">
                <a:solidFill>
                  <a:schemeClr val="dk1"/>
                </a:solidFill>
                <a:latin typeface="Calibri"/>
                <a:ea typeface="Calibri"/>
                <a:cs typeface="Calibri"/>
                <a:sym typeface="Calibri"/>
              </a:rPr>
              <a:t>(Crédito: factorcapitalhumano.com)</a:t>
            </a:r>
            <a:endParaRPr b="0" i="0" sz="1400" u="none" cap="none" strike="noStrike">
              <a:solidFill>
                <a:srgbClr val="000000"/>
              </a:solidFill>
              <a:latin typeface="Arial"/>
              <a:ea typeface="Arial"/>
              <a:cs typeface="Arial"/>
              <a:sym typeface="Arial"/>
            </a:endParaRPr>
          </a:p>
        </p:txBody>
      </p:sp>
      <p:sp>
        <p:nvSpPr>
          <p:cNvPr id="120" name="Google Shape;120;p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EJERCICIO DE LA CIUDADANÍA </a:t>
            </a:r>
            <a:endParaRPr b="0" i="0" sz="1400" u="none" cap="none" strike="noStrike">
              <a:solidFill>
                <a:srgbClr val="000000"/>
              </a:solidFill>
              <a:latin typeface="Arial"/>
              <a:ea typeface="Arial"/>
              <a:cs typeface="Arial"/>
              <a:sym typeface="Arial"/>
            </a:endParaRPr>
          </a:p>
        </p:txBody>
      </p:sp>
      <p:pic>
        <p:nvPicPr>
          <p:cNvPr id="121" name="Google Shape;121;p7"/>
          <p:cNvPicPr preferRelativeResize="0"/>
          <p:nvPr/>
        </p:nvPicPr>
        <p:blipFill rotWithShape="1">
          <a:blip r:embed="rId3">
            <a:alphaModFix/>
          </a:blip>
          <a:srcRect b="0" l="0" r="0" t="0"/>
          <a:stretch/>
        </p:blipFill>
        <p:spPr>
          <a:xfrm>
            <a:off x="4751387" y="481014"/>
            <a:ext cx="3920413" cy="43926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EJERCICIO DE LA CIUDADANÍA </a:t>
            </a:r>
            <a:endParaRPr b="0" i="0" sz="1400" u="none" cap="none" strike="noStrike">
              <a:solidFill>
                <a:srgbClr val="000000"/>
              </a:solidFill>
              <a:latin typeface="Arial"/>
              <a:ea typeface="Arial"/>
              <a:cs typeface="Arial"/>
              <a:sym typeface="Arial"/>
            </a:endParaRPr>
          </a:p>
        </p:txBody>
      </p:sp>
      <p:sp>
        <p:nvSpPr>
          <p:cNvPr id="128" name="Google Shape;128;p8"/>
          <p:cNvSpPr/>
          <p:nvPr/>
        </p:nvSpPr>
        <p:spPr>
          <a:xfrm>
            <a:off x="517940" y="1645659"/>
            <a:ext cx="8157748" cy="3588329"/>
          </a:xfrm>
          <a:prstGeom prst="roundRect">
            <a:avLst>
              <a:gd fmla="val 598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 name="Google Shape;129;p8"/>
          <p:cNvSpPr txBox="1"/>
          <p:nvPr/>
        </p:nvSpPr>
        <p:spPr>
          <a:xfrm>
            <a:off x="1778668" y="2391549"/>
            <a:ext cx="5998546" cy="20159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Calibri"/>
                <a:ea typeface="Calibri"/>
                <a:cs typeface="Calibri"/>
                <a:sym typeface="Calibri"/>
              </a:rPr>
              <a:t>INDIVIDUO SOCIAL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“El individuo solo librado a las oportunidades y frustraciones que genera el mercado, enfrentado a sí mismo, sin más sostén que su propia identidad y sus propias convicciones, requiere un espacio público con reglas conocidas que le ofrezca las certezas y seguridades necesarias para enfrentar todos los días un universo de cambios”.</a:t>
            </a:r>
            <a:endParaRPr b="0" i="0" sz="1800" u="none" cap="none" strike="noStrike">
              <a:solidFill>
                <a:schemeClr val="lt1"/>
              </a:solidFill>
              <a:latin typeface="Calibri"/>
              <a:ea typeface="Calibri"/>
              <a:cs typeface="Calibri"/>
              <a:sym typeface="Calibri"/>
            </a:endParaRPr>
          </a:p>
        </p:txBody>
      </p:sp>
      <p:pic>
        <p:nvPicPr>
          <p:cNvPr id="130" name="Google Shape;130;p8"/>
          <p:cNvPicPr preferRelativeResize="0"/>
          <p:nvPr/>
        </p:nvPicPr>
        <p:blipFill rotWithShape="1">
          <a:blip r:embed="rId3">
            <a:alphaModFix/>
          </a:blip>
          <a:srcRect b="0" l="0" r="0" t="0"/>
          <a:stretch/>
        </p:blipFill>
        <p:spPr>
          <a:xfrm>
            <a:off x="779740" y="666860"/>
            <a:ext cx="998927" cy="16861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9"/>
          <p:cNvPicPr preferRelativeResize="0"/>
          <p:nvPr/>
        </p:nvPicPr>
        <p:blipFill rotWithShape="1">
          <a:blip r:embed="rId3">
            <a:alphaModFix/>
          </a:blip>
          <a:srcRect b="0" l="0" r="0" t="0"/>
          <a:stretch/>
        </p:blipFill>
        <p:spPr>
          <a:xfrm>
            <a:off x="770639" y="827620"/>
            <a:ext cx="7611366" cy="3822174"/>
          </a:xfrm>
          <a:prstGeom prst="rect">
            <a:avLst/>
          </a:prstGeom>
          <a:noFill/>
          <a:ln>
            <a:noFill/>
          </a:ln>
        </p:spPr>
      </p:pic>
      <p:pic>
        <p:nvPicPr>
          <p:cNvPr id="137" name="Google Shape;137;p9">
            <a:hlinkClick r:id="rId4"/>
          </p:cNvPr>
          <p:cNvPicPr preferRelativeResize="0"/>
          <p:nvPr/>
        </p:nvPicPr>
        <p:blipFill rotWithShape="1">
          <a:blip r:embed="rId5">
            <a:alphaModFix/>
          </a:blip>
          <a:srcRect b="9183" l="0" r="0" t="7179"/>
          <a:stretch/>
        </p:blipFill>
        <p:spPr>
          <a:xfrm>
            <a:off x="1666012" y="1122219"/>
            <a:ext cx="5807843" cy="2776452"/>
          </a:xfrm>
          <a:prstGeom prst="roundRect">
            <a:avLst>
              <a:gd fmla="val 16667" name="adj"/>
            </a:avLst>
          </a:prstGeom>
          <a:noFill/>
          <a:ln>
            <a:noFill/>
          </a:ln>
        </p:spPr>
      </p:pic>
      <p:sp>
        <p:nvSpPr>
          <p:cNvPr id="138" name="Google Shape;138;p9"/>
          <p:cNvSpPr txBox="1"/>
          <p:nvPr/>
        </p:nvSpPr>
        <p:spPr>
          <a:xfrm>
            <a:off x="1499337" y="4371232"/>
            <a:ext cx="6001491" cy="4462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¿CÓMO EJERCEMOS CIUDADANÍA?</a:t>
            </a:r>
            <a:endParaRPr b="0" i="0" sz="1400" u="none" cap="none" strike="noStrike">
              <a:solidFill>
                <a:srgbClr val="000000"/>
              </a:solidFill>
              <a:latin typeface="Arial"/>
              <a:ea typeface="Arial"/>
              <a:cs typeface="Arial"/>
              <a:sym typeface="Arial"/>
            </a:endParaRPr>
          </a:p>
          <a:p>
            <a:pPr indent="223838" lvl="0" marL="0" marR="0" rtl="0" algn="l">
              <a:lnSpc>
                <a:spcPct val="100000"/>
              </a:lnSpc>
              <a:spcBef>
                <a:spcPts val="600"/>
              </a:spcBef>
              <a:spcAft>
                <a:spcPts val="0"/>
              </a:spcAft>
              <a:buClr>
                <a:srgbClr val="000000"/>
              </a:buClr>
              <a:buSzPts val="1000"/>
              <a:buFont typeface="Arial"/>
              <a:buNone/>
            </a:pPr>
            <a:r>
              <a:rPr b="0" i="0" lang="es-ES" sz="1000" u="none" cap="none" strike="noStrike">
                <a:solidFill>
                  <a:srgbClr val="A5A5A5"/>
                </a:solidFill>
                <a:latin typeface="Calibri"/>
                <a:ea typeface="Calibri"/>
                <a:cs typeface="Calibri"/>
                <a:sym typeface="Calibri"/>
              </a:rPr>
              <a:t>https://www.youtube.com/watch?v=_uTJ2mZlCb0 </a:t>
            </a:r>
            <a:endParaRPr b="0" i="0" sz="1000" u="none" cap="none" strike="noStrike">
              <a:solidFill>
                <a:srgbClr val="A5A5A5"/>
              </a:solidFill>
              <a:latin typeface="Calibri"/>
              <a:ea typeface="Calibri"/>
              <a:cs typeface="Calibri"/>
              <a:sym typeface="Calibri"/>
            </a:endParaRPr>
          </a:p>
        </p:txBody>
      </p:sp>
      <p:sp>
        <p:nvSpPr>
          <p:cNvPr id="139" name="Google Shape;139;p9"/>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140" name="Google Shape;140;p9"/>
          <p:cNvGrpSpPr/>
          <p:nvPr/>
        </p:nvGrpSpPr>
        <p:grpSpPr>
          <a:xfrm>
            <a:off x="514858" y="499074"/>
            <a:ext cx="131794" cy="132296"/>
            <a:chOff x="511902" y="912279"/>
            <a:chExt cx="281320" cy="282391"/>
          </a:xfrm>
        </p:grpSpPr>
        <p:sp>
          <p:nvSpPr>
            <p:cNvPr id="141" name="Google Shape;141;p9"/>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2" name="Google Shape;142;p9"/>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143" name="Google Shape;143;p9"/>
          <p:cNvPicPr preferRelativeResize="0"/>
          <p:nvPr/>
        </p:nvPicPr>
        <p:blipFill rotWithShape="1">
          <a:blip r:embed="rId7">
            <a:alphaModFix/>
          </a:blip>
          <a:srcRect b="0" l="0" r="0" t="0"/>
          <a:stretch/>
        </p:blipFill>
        <p:spPr>
          <a:xfrm>
            <a:off x="1504950" y="4658654"/>
            <a:ext cx="185286" cy="177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19D43025-9DC0-4639-AA56-AA99075C13AC</vt:lpwstr>
  </property>
  <property fmtid="{D5CDD505-2E9C-101B-9397-08002B2CF9AE}" pid="3" name="ArticulatePath">
    <vt:lpwstr>30107-S07-PPT</vt:lpwstr>
  </property>
</Properties>
</file>